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63" r:id="rId2"/>
  </p:sldMasterIdLst>
  <p:notesMasterIdLst>
    <p:notesMasterId r:id="rId28"/>
  </p:notesMasterIdLst>
  <p:handoutMasterIdLst>
    <p:handoutMasterId r:id="rId29"/>
  </p:handoutMasterIdLst>
  <p:sldIdLst>
    <p:sldId id="257" r:id="rId3"/>
    <p:sldId id="378" r:id="rId4"/>
    <p:sldId id="379" r:id="rId5"/>
    <p:sldId id="358" r:id="rId6"/>
    <p:sldId id="361" r:id="rId7"/>
    <p:sldId id="362" r:id="rId8"/>
    <p:sldId id="323" r:id="rId9"/>
    <p:sldId id="260" r:id="rId10"/>
    <p:sldId id="363" r:id="rId11"/>
    <p:sldId id="364" r:id="rId12"/>
    <p:sldId id="365" r:id="rId13"/>
    <p:sldId id="366" r:id="rId14"/>
    <p:sldId id="367" r:id="rId15"/>
    <p:sldId id="368" r:id="rId16"/>
    <p:sldId id="369" r:id="rId17"/>
    <p:sldId id="370" r:id="rId18"/>
    <p:sldId id="371" r:id="rId19"/>
    <p:sldId id="372" r:id="rId20"/>
    <p:sldId id="339" r:id="rId21"/>
    <p:sldId id="374" r:id="rId22"/>
    <p:sldId id="341" r:id="rId23"/>
    <p:sldId id="317" r:id="rId24"/>
    <p:sldId id="342" r:id="rId25"/>
    <p:sldId id="377" r:id="rId26"/>
    <p:sldId id="338" r:id="rId27"/>
  </p:sldIdLst>
  <p:sldSz cx="9144000" cy="6858000" type="screen4x3"/>
  <p:notesSz cx="6858000" cy="9144000"/>
  <p:embeddedFontLst>
    <p:embeddedFont>
      <p:font typeface="Calibri" pitchFamily="34" charset="0"/>
      <p:regular r:id="rId30"/>
      <p:bold r:id="rId31"/>
      <p:italic r:id="rId32"/>
      <p:boldItalic r:id="rId33"/>
    </p:embeddedFont>
    <p:embeddedFont>
      <p:font typeface="SutonnyMJ" pitchFamily="2" charset="0"/>
      <p:regular r:id="rId34"/>
      <p:bold r:id="rId35"/>
      <p:italic r:id="rId36"/>
    </p:embeddedFont>
    <p:embeddedFont>
      <p:font typeface="Segoe Print" pitchFamily="2" charset="0"/>
      <p:regular r:id="rId37"/>
      <p:bold r:id="rId38"/>
    </p:embeddedFont>
    <p:embeddedFont>
      <p:font typeface="Cambria Math" pitchFamily="18"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9338" autoAdjust="0"/>
    <p:restoredTop sz="74506" autoAdjust="0"/>
  </p:normalViewPr>
  <p:slideViewPr>
    <p:cSldViewPr snapToGrid="0">
      <p:cViewPr varScale="1">
        <p:scale>
          <a:sx n="52" d="100"/>
          <a:sy n="52" d="100"/>
        </p:scale>
        <p:origin x="-1710" y="-96"/>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5172"/>
    </p:cViewPr>
  </p:sorterViewPr>
  <p:notesViewPr>
    <p:cSldViewPr snapToGrid="0">
      <p:cViewPr varScale="1">
        <p:scale>
          <a:sx n="65" d="100"/>
          <a:sy n="65" d="100"/>
        </p:scale>
        <p:origin x="2784" y="48"/>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45BA1-980A-4507-BE5A-5C1E7C2FFD8F}" type="datetimeFigureOut">
              <a:rPr lang="en-US"/>
              <a:pPr/>
              <a:t>12/27/2016</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E03411-58E2-43FD-AE1D-AD77DFF8CB20}" type="slidenum">
              <a:rPr/>
              <a:pPr/>
              <a:t>‹#›</a:t>
            </a:fld>
            <a:endParaRPr/>
          </a:p>
        </p:txBody>
      </p:sp>
    </p:spTree>
    <p:extLst>
      <p:ext uri="{BB962C8B-B14F-4D97-AF65-F5344CB8AC3E}">
        <p14:creationId xmlns:p14="http://schemas.microsoft.com/office/powerpoint/2010/main" xmlns=""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3416D-7FED-43BC-AA7C-D92DBA01ED64}" type="datetimeFigureOut">
              <a:rPr lang="en-US"/>
              <a:pPr/>
              <a:t>12/27/2016</a:t>
            </a:fld>
            <a:endParaRP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C57A8-AE18-4654-B6AF-04B3577165BE}" type="slidenum">
              <a:rPr/>
              <a:pPr/>
              <a:t>‹#›</a:t>
            </a:fld>
            <a:endParaRPr/>
          </a:p>
        </p:txBody>
      </p:sp>
    </p:spTree>
    <p:extLst>
      <p:ext uri="{BB962C8B-B14F-4D97-AF65-F5344CB8AC3E}">
        <p14:creationId xmlns:p14="http://schemas.microsoft.com/office/powerpoint/2010/main" xmlns=""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bn-BD" dirty="0" smtClean="0"/>
              <a:t>শিক্ষার্থীরা</a:t>
            </a:r>
            <a:r>
              <a:rPr lang="bn-BD" baseline="0" dirty="0" smtClean="0"/>
              <a:t> এই দূরত্ব ২৪০ বা ২৫০ কিঃমিঃ বলতে পারে। </a:t>
            </a:r>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pPr/>
              <a:t>4</a:t>
            </a:fld>
            <a:endParaRPr lang="en-US"/>
          </a:p>
        </p:txBody>
      </p:sp>
    </p:spTree>
    <p:extLst>
      <p:ext uri="{BB962C8B-B14F-4D97-AF65-F5344CB8AC3E}">
        <p14:creationId xmlns:p14="http://schemas.microsoft.com/office/powerpoint/2010/main" xmlns="" val="1139116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বেগ বলতে গেলে সুনির্দিষ্ট</a:t>
            </a:r>
            <a:r>
              <a:rPr lang="bn-BD" baseline="0" dirty="0" smtClean="0"/>
              <a:t> করে দিক বলতে হয়। </a:t>
            </a:r>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pPr/>
              <a:t>15</a:t>
            </a:fld>
            <a:endParaRPr lang="en-US"/>
          </a:p>
        </p:txBody>
      </p:sp>
    </p:spTree>
    <p:extLst>
      <p:ext uri="{BB962C8B-B14F-4D97-AF65-F5344CB8AC3E}">
        <p14:creationId xmlns:p14="http://schemas.microsoft.com/office/powerpoint/2010/main" xmlns="" val="2172516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বেগ পরিবর্তনের</a:t>
            </a:r>
            <a:r>
              <a:rPr lang="bn-BD" baseline="0" dirty="0" smtClean="0"/>
              <a:t> হার বৃদ্ধি পেলে ত্বরণ, </a:t>
            </a:r>
            <a:r>
              <a:rPr lang="bn-BD" dirty="0" smtClean="0"/>
              <a:t>বেগ পরিবর্তনের</a:t>
            </a:r>
            <a:r>
              <a:rPr lang="bn-BD" baseline="0" dirty="0" smtClean="0"/>
              <a:t> হার হ্রাস পেলে মন্দন হয়।</a:t>
            </a:r>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pPr/>
              <a:t>16</a:t>
            </a:fld>
            <a:endParaRPr lang="en-US"/>
          </a:p>
        </p:txBody>
      </p:sp>
    </p:spTree>
    <p:extLst>
      <p:ext uri="{BB962C8B-B14F-4D97-AF65-F5344CB8AC3E}">
        <p14:creationId xmlns:p14="http://schemas.microsoft.com/office/powerpoint/2010/main" xmlns="" val="307448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চৌম্বকের</a:t>
            </a:r>
            <a:r>
              <a:rPr lang="bn-BD" baseline="0" dirty="0" smtClean="0"/>
              <a:t> উত্তর মেরু হতে চৌম্বক বলরেখা গুলো বের হয়ে দক্ষিণ মেরুতে প্রবেশ করে।</a:t>
            </a:r>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pPr/>
              <a:t>17</a:t>
            </a:fld>
            <a:endParaRPr lang="en-US"/>
          </a:p>
        </p:txBody>
      </p:sp>
    </p:spTree>
    <p:extLst>
      <p:ext uri="{BB962C8B-B14F-4D97-AF65-F5344CB8AC3E}">
        <p14:creationId xmlns:p14="http://schemas.microsoft.com/office/powerpoint/2010/main" xmlns="" val="2904306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দন্ডের চারদিকে চৌম্বক</a:t>
            </a:r>
            <a:r>
              <a:rPr lang="bn-BD" baseline="0" dirty="0" smtClean="0"/>
              <a:t> ঘুরানো হলে তড়িৎ প্রবাহ তীর চিহ্ন বরাবর যাবে।</a:t>
            </a:r>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pPr/>
              <a:t>18</a:t>
            </a:fld>
            <a:endParaRPr lang="en-US"/>
          </a:p>
        </p:txBody>
      </p:sp>
    </p:spTree>
    <p:extLst>
      <p:ext uri="{BB962C8B-B14F-4D97-AF65-F5344CB8AC3E}">
        <p14:creationId xmlns:p14="http://schemas.microsoft.com/office/powerpoint/2010/main" xmlns="" val="1842655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প্রয়োজনে পাঠ্য</a:t>
            </a:r>
            <a:r>
              <a:rPr lang="bn-BD" baseline="0" dirty="0" smtClean="0"/>
              <a:t> বইয়ের সাহায্য নেয়া যেতে পারে।</a:t>
            </a:r>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pPr/>
              <a:t>19</a:t>
            </a:fld>
            <a:endParaRPr lang="en-US"/>
          </a:p>
        </p:txBody>
      </p:sp>
    </p:spTree>
    <p:extLst>
      <p:ext uri="{BB962C8B-B14F-4D97-AF65-F5344CB8AC3E}">
        <p14:creationId xmlns:p14="http://schemas.microsoft.com/office/powerpoint/2010/main" xmlns="" val="656705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xmlns="" Requires="a14">
          <p:sp>
            <p:nvSpPr>
              <p:cNvPr id="3" name="Notes Placeholder 2"/>
              <p:cNvSpPr>
                <a:spLocks noGrp="1"/>
              </p:cNvSpPr>
              <p:nvPr>
                <p:ph type="body" idx="1"/>
              </p:nvPr>
            </p:nvSpPr>
            <p:spPr/>
            <p:txBody>
              <a:bodyPr/>
              <a:lstStyle/>
              <a:p>
                <a:r>
                  <a:rPr lang="en-US" dirty="0" smtClean="0"/>
                  <a:t>B</a:t>
                </a:r>
                <a:r>
                  <a:rPr lang="bn-BD" dirty="0" smtClean="0"/>
                  <a:t> –এর অবস্থান</a:t>
                </a:r>
                <a:r>
                  <a:rPr lang="bn-BD" baseline="0" dirty="0" smtClean="0"/>
                  <a:t> পূর্ব দিকের সাথে উত্তরে </a:t>
                </a:r>
                <a14:m>
                  <m:oMath xmlns:m="http://schemas.openxmlformats.org/officeDocument/2006/math">
                    <m:sSup>
                      <m:sSupPr>
                        <m:ctrlPr>
                          <a:rPr lang="bn-BD" i="1" baseline="0" smtClean="0">
                            <a:latin typeface="Cambria Math" panose="02040503050406030204" pitchFamily="18" charset="0"/>
                          </a:rPr>
                        </m:ctrlPr>
                      </m:sSupPr>
                      <m:e>
                        <m:r>
                          <a:rPr lang="bn-BD" b="0" i="1" baseline="0" smtClean="0">
                            <a:latin typeface="Cambria Math" panose="02040503050406030204" pitchFamily="18" charset="0"/>
                          </a:rPr>
                          <m:t>৩০</m:t>
                        </m:r>
                      </m:e>
                      <m:sup>
                        <m:r>
                          <a:rPr lang="bn-BD" b="0" i="1" baseline="0" smtClean="0">
                            <a:latin typeface="Cambria Math" panose="02040503050406030204" pitchFamily="18" charset="0"/>
                          </a:rPr>
                          <m:t>০</m:t>
                        </m:r>
                      </m:sup>
                    </m:sSup>
                  </m:oMath>
                </a14:m>
                <a:r>
                  <a:rPr lang="bn-BD" baseline="0" dirty="0" smtClean="0"/>
                  <a:t> কোণ করে </a:t>
                </a:r>
                <a14:m>
                  <m:oMath xmlns:m="http://schemas.openxmlformats.org/officeDocument/2006/math">
                    <m:r>
                      <a:rPr lang="en-US" b="0" i="1" baseline="0" smtClean="0">
                        <a:latin typeface="Cambria Math" panose="02040503050406030204" pitchFamily="18" charset="0"/>
                      </a:rPr>
                      <m:t>100</m:t>
                    </m:r>
                    <m:r>
                      <a:rPr lang="en-US" b="0" i="1" baseline="0" smtClean="0">
                        <a:latin typeface="Cambria Math" panose="02040503050406030204" pitchFamily="18" charset="0"/>
                      </a:rPr>
                      <m:t>𝐾𝑚</m:t>
                    </m:r>
                  </m:oMath>
                </a14:m>
                <a:endParaRPr lang="en-US" dirty="0"/>
              </a:p>
            </p:txBody>
          </p:sp>
        </mc:Choice>
        <mc:Fallback>
          <p:sp>
            <p:nvSpPr>
              <p:cNvPr id="3" name="Notes Placeholder 2"/>
              <p:cNvSpPr>
                <a:spLocks noGrp="1"/>
              </p:cNvSpPr>
              <p:nvPr>
                <p:ph type="body" idx="1"/>
              </p:nvPr>
            </p:nvSpPr>
            <p:spPr/>
            <p:txBody>
              <a:bodyPr/>
              <a:lstStyle/>
              <a:p>
                <a:r>
                  <a:rPr lang="en-US" dirty="0" smtClean="0"/>
                  <a:t>B</a:t>
                </a:r>
                <a:r>
                  <a:rPr lang="bn-BD" dirty="0" smtClean="0"/>
                  <a:t> –এর অবস্থান</a:t>
                </a:r>
                <a:r>
                  <a:rPr lang="bn-BD" baseline="0" dirty="0" smtClean="0"/>
                  <a:t> পূর্ব দিকের সাথে উত্তরে </a:t>
                </a:r>
                <a:r>
                  <a:rPr lang="bn-BD" i="0" baseline="0" smtClean="0">
                    <a:latin typeface="Cambria Math" panose="02040503050406030204" pitchFamily="18" charset="0"/>
                  </a:rPr>
                  <a:t>〖</a:t>
                </a:r>
                <a:r>
                  <a:rPr lang="bn-BD" b="0" i="0" baseline="0" smtClean="0">
                    <a:latin typeface="Cambria Math" panose="02040503050406030204" pitchFamily="18" charset="0"/>
                  </a:rPr>
                  <a:t>৩০〗^০</a:t>
                </a:r>
                <a:r>
                  <a:rPr lang="bn-BD" baseline="0" dirty="0" smtClean="0"/>
                  <a:t> কোণ করে </a:t>
                </a:r>
                <a:r>
                  <a:rPr lang="en-US" b="0" i="0" baseline="0" smtClean="0">
                    <a:latin typeface="Cambria Math" panose="02040503050406030204" pitchFamily="18" charset="0"/>
                  </a:rPr>
                  <a:t>100𝐾𝑚</a:t>
                </a:r>
                <a:endParaRPr lang="en-US" dirty="0"/>
              </a:p>
            </p:txBody>
          </p:sp>
        </mc:Fallback>
      </mc:AlternateContent>
      <p:sp>
        <p:nvSpPr>
          <p:cNvPr id="4" name="Slide Number Placeholder 3"/>
          <p:cNvSpPr>
            <a:spLocks noGrp="1"/>
          </p:cNvSpPr>
          <p:nvPr>
            <p:ph type="sldNum" sz="quarter" idx="10"/>
          </p:nvPr>
        </p:nvSpPr>
        <p:spPr/>
        <p:txBody>
          <a:bodyPr/>
          <a:lstStyle/>
          <a:p>
            <a:fld id="{C8DC57A8-AE18-4654-B6AF-04B3577165BE}" type="slidenum">
              <a:rPr lang="en-US" smtClean="0"/>
              <a:pPr/>
              <a:t>20</a:t>
            </a:fld>
            <a:endParaRPr lang="en-US"/>
          </a:p>
        </p:txBody>
      </p:sp>
    </p:spTree>
    <p:extLst>
      <p:ext uri="{BB962C8B-B14F-4D97-AF65-F5344CB8AC3E}">
        <p14:creationId xmlns:p14="http://schemas.microsoft.com/office/powerpoint/2010/main" xmlns="" val="3158707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দৈর্ঘ,</a:t>
            </a:r>
            <a:r>
              <a:rPr lang="bn-BD" baseline="0" dirty="0" smtClean="0"/>
              <a:t> সময়, আয়তন, তাপমাত্রা, ভর ।</a:t>
            </a:r>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pPr/>
              <a:t>21</a:t>
            </a:fld>
            <a:endParaRPr lang="en-US"/>
          </a:p>
        </p:txBody>
      </p:sp>
    </p:spTree>
    <p:extLst>
      <p:ext uri="{BB962C8B-B14F-4D97-AF65-F5344CB8AC3E}">
        <p14:creationId xmlns:p14="http://schemas.microsoft.com/office/powerpoint/2010/main" xmlns="" val="2116066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১) রাশি দুই প্রকার।    ২) </a:t>
            </a:r>
            <a:r>
              <a:rPr lang="bn-BD" sz="1200" dirty="0" smtClean="0">
                <a:latin typeface="NikoshBAN" panose="02000000000000000000" pitchFamily="2" charset="0"/>
                <a:cs typeface="NikoshBAN" panose="02000000000000000000" pitchFamily="2" charset="0"/>
              </a:rPr>
              <a:t>তড়িৎতীব্রতা ভেক্টর রাশি  ৩) আয়তন স্কেলার রাশি।</a:t>
            </a:r>
            <a:r>
              <a:rPr lang="bn-BD" sz="1200" baseline="0" dirty="0" smtClean="0">
                <a:latin typeface="NikoshBAN" panose="02000000000000000000" pitchFamily="2" charset="0"/>
                <a:cs typeface="NikoshBAN" panose="02000000000000000000" pitchFamily="2" charset="0"/>
              </a:rPr>
              <a:t>    ৪) </a:t>
            </a:r>
            <a:r>
              <a:rPr lang="bn-BD" sz="1200" dirty="0" smtClean="0">
                <a:latin typeface="NikoshBAN" panose="02000000000000000000" pitchFamily="2" charset="0"/>
                <a:cs typeface="NikoshBAN" panose="02000000000000000000" pitchFamily="2" charset="0"/>
              </a:rPr>
              <a:t>সরণ ১০০মিটার উত্তর দিক- এর অর্থ ১০০ মিটার উওর</a:t>
            </a:r>
            <a:r>
              <a:rPr lang="bn-BD" sz="1200" baseline="0" dirty="0" smtClean="0">
                <a:latin typeface="NikoshBAN" panose="02000000000000000000" pitchFamily="2" charset="0"/>
                <a:cs typeface="NikoshBAN" panose="02000000000000000000" pitchFamily="2" charset="0"/>
              </a:rPr>
              <a:t> দিকে সরানো হয়েছে।</a:t>
            </a:r>
            <a:endParaRPr lang="en-US" sz="1200" dirty="0" smtClean="0">
              <a:latin typeface="NikoshBAN" panose="02000000000000000000" pitchFamily="2" charset="0"/>
              <a:cs typeface="NikoshBAN" panose="02000000000000000000" pitchFamily="2" charset="0"/>
            </a:endParaRPr>
          </a:p>
          <a:p>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pPr/>
              <a:t>22</a:t>
            </a:fld>
            <a:endParaRPr lang="en-US"/>
          </a:p>
        </p:txBody>
      </p:sp>
    </p:spTree>
    <p:extLst>
      <p:ext uri="{BB962C8B-B14F-4D97-AF65-F5344CB8AC3E}">
        <p14:creationId xmlns:p14="http://schemas.microsoft.com/office/powerpoint/2010/main" xmlns="" val="660992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পৃথিবী</a:t>
            </a:r>
            <a:r>
              <a:rPr lang="bn-BD" baseline="0" dirty="0" smtClean="0"/>
              <a:t> ও সূর্যের দুরত্ব ১৫ কোটি কিমি। </a:t>
            </a:r>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pPr/>
              <a:t>5</a:t>
            </a:fld>
            <a:endParaRPr lang="en-US"/>
          </a:p>
        </p:txBody>
      </p:sp>
    </p:spTree>
    <p:extLst>
      <p:ext uri="{BB962C8B-B14F-4D97-AF65-F5344CB8AC3E}">
        <p14:creationId xmlns:p14="http://schemas.microsoft.com/office/powerpoint/2010/main" xmlns="" val="3307940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xmlns="" Requires="a14">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শিক্ষার্থীদের</a:t>
                </a:r>
                <a:r>
                  <a:rPr lang="bn-BD" baseline="0" dirty="0" smtClean="0"/>
                  <a:t> প্রশ্ন করা যেতে পারে, </a:t>
                </a:r>
                <a:r>
                  <a:rPr lang="bn-BD" sz="1200" dirty="0" smtClean="0">
                    <a:latin typeface="NikoshBAN" panose="02000000000000000000" pitchFamily="2" charset="0"/>
                    <a:cs typeface="NikoshBAN" panose="02000000000000000000" pitchFamily="2" charset="0"/>
                  </a:rPr>
                  <a:t>মহাবিশ্বে এমন কিছু আছে, যা পরিমাপ করা যায় না? শিক্ষার্থীরা</a:t>
                </a:r>
                <a:r>
                  <a:rPr lang="bn-BD" sz="1200" baseline="0" dirty="0" smtClean="0">
                    <a:latin typeface="NikoshBAN" panose="02000000000000000000" pitchFamily="2" charset="0"/>
                    <a:cs typeface="NikoshBAN" panose="02000000000000000000" pitchFamily="2" charset="0"/>
                  </a:rPr>
                  <a:t> বলতে পারে বাতাস পরিমাপ করা যায় না। কিন্তু বাতাস মাপা যায় বাতাসের ঘনত্ব </a:t>
                </a:r>
                <a:r>
                  <a:rPr lang="en-US" sz="1200" baseline="0" dirty="0" smtClean="0">
                    <a:latin typeface="NikoshBAN" panose="02000000000000000000" pitchFamily="2" charset="0"/>
                    <a:cs typeface="NikoshBAN" panose="02000000000000000000" pitchFamily="2" charset="0"/>
                  </a:rPr>
                  <a:t>1.9kg/</a:t>
                </a:r>
                <a14:m>
                  <m:oMath xmlns:m="http://schemas.openxmlformats.org/officeDocument/2006/math">
                    <m:sSup>
                      <m:sSupPr>
                        <m:ctrlPr>
                          <a:rPr lang="en-US" sz="1200" i="1" dirty="0" smtClean="0">
                            <a:latin typeface="Cambria Math" panose="02040503050406030204" pitchFamily="18" charset="0"/>
                            <a:cs typeface="NikoshBAN" panose="02000000000000000000" pitchFamily="2" charset="0"/>
                          </a:rPr>
                        </m:ctrlPr>
                      </m:sSupPr>
                      <m:e>
                        <m:r>
                          <a:rPr lang="en-US" sz="1200" b="0" i="1" dirty="0" smtClean="0">
                            <a:latin typeface="Cambria Math" panose="02040503050406030204" pitchFamily="18" charset="0"/>
                            <a:cs typeface="NikoshBAN" panose="02000000000000000000" pitchFamily="2" charset="0"/>
                          </a:rPr>
                          <m:t>𝑚</m:t>
                        </m:r>
                      </m:e>
                      <m:sup>
                        <m:r>
                          <a:rPr lang="en-US" sz="1200" b="0" i="1" dirty="0" smtClean="0">
                            <a:latin typeface="Cambria Math" panose="02040503050406030204" pitchFamily="18" charset="0"/>
                            <a:cs typeface="NikoshBAN" panose="02000000000000000000" pitchFamily="2" charset="0"/>
                          </a:rPr>
                          <m:t>3</m:t>
                        </m:r>
                      </m:sup>
                    </m:sSup>
                  </m:oMath>
                </a14:m>
                <a:r>
                  <a:rPr lang="en-US" sz="1200" dirty="0" smtClean="0">
                    <a:latin typeface="NikoshBAN" panose="02000000000000000000" pitchFamily="2" charset="0"/>
                    <a:cs typeface="NikoshBAN" panose="02000000000000000000" pitchFamily="2" charset="0"/>
                  </a:rPr>
                  <a:t>. </a:t>
                </a:r>
                <a:r>
                  <a:rPr lang="bn-BD" sz="1200" dirty="0" smtClean="0">
                    <a:latin typeface="NikoshBAN" panose="02000000000000000000" pitchFamily="2" charset="0"/>
                    <a:cs typeface="NikoshBAN" panose="02000000000000000000" pitchFamily="2" charset="0"/>
                  </a:rPr>
                  <a:t>মহাবিশ্বের</a:t>
                </a:r>
                <a:r>
                  <a:rPr lang="bn-BD" sz="1200" baseline="0" dirty="0" smtClean="0">
                    <a:latin typeface="NikoshBAN" panose="02000000000000000000" pitchFamily="2" charset="0"/>
                    <a:cs typeface="NikoshBAN" panose="02000000000000000000" pitchFamily="2" charset="0"/>
                  </a:rPr>
                  <a:t> সব কিছুই মাপা যায়। </a:t>
                </a:r>
                <a:r>
                  <a:rPr lang="bn-BD" sz="1200" baseline="0" dirty="0" smtClean="0">
                    <a:latin typeface="NikoshBAN" panose="02000000000000000000" pitchFamily="2" charset="0"/>
                    <a:cs typeface="NikoshBAN" panose="02000000000000000000" pitchFamily="2" charset="0"/>
                  </a:rPr>
                  <a:t>রাশি তার </a:t>
                </a:r>
                <a:r>
                  <a:rPr lang="bn-BD" sz="1200" baseline="0" dirty="0" smtClean="0">
                    <a:latin typeface="NikoshBAN" panose="02000000000000000000" pitchFamily="2" charset="0"/>
                    <a:cs typeface="NikoshBAN" panose="02000000000000000000" pitchFamily="2" charset="0"/>
                  </a:rPr>
                  <a:t>পর পাঠ ঘোষণা করা যেতে পারে।</a:t>
                </a:r>
                <a:endParaRPr lang="en-US" sz="1200" dirty="0" smtClean="0">
                  <a:latin typeface="NikoshBAN" panose="02000000000000000000" pitchFamily="2" charset="0"/>
                  <a:cs typeface="NikoshBAN" panose="02000000000000000000" pitchFamily="2" charset="0"/>
                </a:endParaRPr>
              </a:p>
              <a:p>
                <a:endParaRPr lang="en-US" dirty="0"/>
              </a:p>
            </p:txBody>
          </p:sp>
        </mc:Choice>
        <mc:Fallback>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শিক্ষার্থীদের</a:t>
                </a:r>
                <a:r>
                  <a:rPr lang="bn-BD" baseline="0" dirty="0" smtClean="0"/>
                  <a:t> প্রশ্ন করা যেতে পারে, </a:t>
                </a:r>
                <a:r>
                  <a:rPr lang="bn-BD" sz="1200" dirty="0" smtClean="0">
                    <a:latin typeface="NikoshBAN" panose="02000000000000000000" pitchFamily="2" charset="0"/>
                    <a:cs typeface="NikoshBAN" panose="02000000000000000000" pitchFamily="2" charset="0"/>
                  </a:rPr>
                  <a:t>মহাবিশ্বে এমন কিছু আছে, যা পরিমাপ করা যায় না? শিক্ষার্থীরা</a:t>
                </a:r>
                <a:r>
                  <a:rPr lang="bn-BD" sz="1200" baseline="0" dirty="0" smtClean="0">
                    <a:latin typeface="NikoshBAN" panose="02000000000000000000" pitchFamily="2" charset="0"/>
                    <a:cs typeface="NikoshBAN" panose="02000000000000000000" pitchFamily="2" charset="0"/>
                  </a:rPr>
                  <a:t> বলতে পারে বাতাস পরিমাপ করা যায় না। কিন্তু বাতাস মাপা যায় বাতাসের ঘনত্ব </a:t>
                </a:r>
                <a:r>
                  <a:rPr lang="en-US" sz="1200" baseline="0" dirty="0" smtClean="0">
                    <a:latin typeface="NikoshBAN" panose="02000000000000000000" pitchFamily="2" charset="0"/>
                    <a:cs typeface="NikoshBAN" panose="02000000000000000000" pitchFamily="2" charset="0"/>
                  </a:rPr>
                  <a:t>1.9kg/</a:t>
                </a:r>
                <a:r>
                  <a:rPr lang="en-US" sz="1200" b="0" i="0" dirty="0" smtClean="0">
                    <a:latin typeface="Cambria Math" panose="02040503050406030204" pitchFamily="18" charset="0"/>
                    <a:cs typeface="NikoshBAN" panose="02000000000000000000" pitchFamily="2" charset="0"/>
                  </a:rPr>
                  <a:t>𝑚^3</a:t>
                </a:r>
                <a:r>
                  <a:rPr lang="en-US" sz="1200" dirty="0" smtClean="0">
                    <a:latin typeface="NikoshBAN" panose="02000000000000000000" pitchFamily="2" charset="0"/>
                    <a:cs typeface="NikoshBAN" panose="02000000000000000000" pitchFamily="2" charset="0"/>
                  </a:rPr>
                  <a:t>. </a:t>
                </a:r>
                <a:r>
                  <a:rPr lang="bn-BD" sz="1200" dirty="0" smtClean="0">
                    <a:latin typeface="NikoshBAN" panose="02000000000000000000" pitchFamily="2" charset="0"/>
                    <a:cs typeface="NikoshBAN" panose="02000000000000000000" pitchFamily="2" charset="0"/>
                  </a:rPr>
                  <a:t>মহাবিশ্বের</a:t>
                </a:r>
                <a:r>
                  <a:rPr lang="bn-BD" sz="1200" baseline="0" dirty="0" smtClean="0">
                    <a:latin typeface="NikoshBAN" panose="02000000000000000000" pitchFamily="2" charset="0"/>
                    <a:cs typeface="NikoshBAN" panose="02000000000000000000" pitchFamily="2" charset="0"/>
                  </a:rPr>
                  <a:t> সব কিছুই মাপা যায়। তার পর পাঠ ঘোষণা করা যেতে পারে।</a:t>
                </a:r>
                <a:endParaRPr lang="en-US" sz="1200" dirty="0" smtClean="0">
                  <a:latin typeface="NikoshBAN" panose="02000000000000000000" pitchFamily="2" charset="0"/>
                  <a:cs typeface="NikoshBAN" panose="02000000000000000000" pitchFamily="2" charset="0"/>
                </a:endParaRPr>
              </a:p>
              <a:p>
                <a:endParaRPr lang="en-US" dirty="0"/>
              </a:p>
            </p:txBody>
          </p:sp>
        </mc:Fallback>
      </mc:AlternateContent>
      <p:sp>
        <p:nvSpPr>
          <p:cNvPr id="4" name="Slide Number Placeholder 3"/>
          <p:cNvSpPr>
            <a:spLocks noGrp="1"/>
          </p:cNvSpPr>
          <p:nvPr>
            <p:ph type="sldNum" sz="quarter" idx="10"/>
          </p:nvPr>
        </p:nvSpPr>
        <p:spPr/>
        <p:txBody>
          <a:bodyPr/>
          <a:lstStyle/>
          <a:p>
            <a:fld id="{C8DC57A8-AE18-4654-B6AF-04B3577165BE}" type="slidenum">
              <a:rPr lang="en-US" smtClean="0"/>
              <a:pPr/>
              <a:t>6</a:t>
            </a:fld>
            <a:endParaRPr lang="en-US"/>
          </a:p>
        </p:txBody>
      </p:sp>
    </p:spTree>
    <p:extLst>
      <p:ext uri="{BB962C8B-B14F-4D97-AF65-F5344CB8AC3E}">
        <p14:creationId xmlns:p14="http://schemas.microsoft.com/office/powerpoint/2010/main" xmlns="" val="2418648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পূর্বের</a:t>
            </a:r>
            <a:r>
              <a:rPr lang="bn-BD" baseline="0" dirty="0" smtClean="0"/>
              <a:t> স্লাইডের ধারাবাহিকতায় পাঠ ঘোষণা করা যেতে পারে।</a:t>
            </a:r>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pPr/>
              <a:t>7</a:t>
            </a:fld>
            <a:endParaRPr lang="en-US"/>
          </a:p>
        </p:txBody>
      </p:sp>
    </p:spTree>
    <p:extLst>
      <p:ext uri="{BB962C8B-B14F-4D97-AF65-F5344CB8AC3E}">
        <p14:creationId xmlns:p14="http://schemas.microsoft.com/office/powerpoint/2010/main" xmlns="" val="191046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bn-BD" dirty="0" smtClean="0"/>
              <a:t>পেঁয়াজের ভর যাই ই হোক না কেন দোকানি কখনও</a:t>
            </a:r>
            <a:r>
              <a:rPr lang="bn-BD" baseline="0" dirty="0" smtClean="0"/>
              <a:t> বলবে না ৩ কেজি উত্তর বা দক্ষিণ দিক</a:t>
            </a:r>
            <a:r>
              <a:rPr lang="bn-BD" dirty="0" smtClean="0"/>
              <a:t> । ভর</a:t>
            </a:r>
            <a:r>
              <a:rPr lang="bn-BD" baseline="0" dirty="0" smtClean="0"/>
              <a:t> মাপার সময় দিক বলার প্রয়োজন হয় না। তাই ভর স্কেলার রাশি।</a:t>
            </a:r>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pPr/>
              <a:t>9</a:t>
            </a:fld>
            <a:endParaRPr lang="en-US"/>
          </a:p>
        </p:txBody>
      </p:sp>
    </p:spTree>
    <p:extLst>
      <p:ext uri="{BB962C8B-B14F-4D97-AF65-F5344CB8AC3E}">
        <p14:creationId xmlns:p14="http://schemas.microsoft.com/office/powerpoint/2010/main" xmlns="" val="666107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শিক্ষার্থীদের</a:t>
            </a:r>
            <a:r>
              <a:rPr lang="bn-BD" baseline="0" dirty="0" smtClean="0"/>
              <a:t> প্রশ্ন করতে পারেন এখন কয়টা বাজে শিক্ষার্থীরা বলবে ১০টা ১০মিনিট। কিন্তু শিক্ষার্থী কী বলতে পারে ১০ টা ১০ পশ্চিম দিক। বলতে পারে না। কেননা সময় বলার সময় দিক বলার দরকার হয় না। তাই সময় স্কেলার রাশি।</a:t>
            </a:r>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pPr/>
              <a:t>11</a:t>
            </a:fld>
            <a:endParaRPr lang="en-US"/>
          </a:p>
        </p:txBody>
      </p:sp>
    </p:spTree>
    <p:extLst>
      <p:ext uri="{BB962C8B-B14F-4D97-AF65-F5344CB8AC3E}">
        <p14:creationId xmlns:p14="http://schemas.microsoft.com/office/powerpoint/2010/main" xmlns="" val="1888186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তাপমাত্রা মাপতে</a:t>
            </a:r>
            <a:r>
              <a:rPr lang="bn-BD" baseline="0" dirty="0" smtClean="0"/>
              <a:t> দিক বলার দরকার নাই তাই তাপমাত্রা স্কেলার রাশি।</a:t>
            </a:r>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pPr/>
              <a:t>12</a:t>
            </a:fld>
            <a:endParaRPr lang="en-US"/>
          </a:p>
        </p:txBody>
      </p:sp>
    </p:spTree>
    <p:extLst>
      <p:ext uri="{BB962C8B-B14F-4D97-AF65-F5344CB8AC3E}">
        <p14:creationId xmlns:p14="http://schemas.microsoft.com/office/powerpoint/2010/main" xmlns="" val="1158312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দুরত্ব</a:t>
            </a:r>
            <a:r>
              <a:rPr lang="bn-BD" baseline="0" dirty="0" smtClean="0"/>
              <a:t> স্কেলার রাশি।</a:t>
            </a:r>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pPr/>
              <a:t>13</a:t>
            </a:fld>
            <a:endParaRPr lang="en-US"/>
          </a:p>
        </p:txBody>
      </p:sp>
    </p:spTree>
    <p:extLst>
      <p:ext uri="{BB962C8B-B14F-4D97-AF65-F5344CB8AC3E}">
        <p14:creationId xmlns:p14="http://schemas.microsoft.com/office/powerpoint/2010/main" xmlns="" val="4279201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bn-BD" dirty="0" smtClean="0"/>
              <a:t>শিক্ষার্থীদের</a:t>
            </a:r>
            <a:r>
              <a:rPr lang="bn-BD" baseline="0" dirty="0" smtClean="0"/>
              <a:t> বলা হল, তোমরা ১মিনিট চোখ বন্ধ রাখ। </a:t>
            </a:r>
            <a:r>
              <a:rPr lang="bn-BD" dirty="0" smtClean="0"/>
              <a:t>বইটি শ্রেণি কক্ষের</a:t>
            </a:r>
            <a:r>
              <a:rPr lang="bn-BD" baseline="0" dirty="0" smtClean="0"/>
              <a:t> </a:t>
            </a:r>
            <a:r>
              <a:rPr lang="bn-BD" dirty="0" smtClean="0"/>
              <a:t>উপরের</a:t>
            </a:r>
            <a:r>
              <a:rPr lang="bn-BD" baseline="0" dirty="0" smtClean="0"/>
              <a:t> দিকে </a:t>
            </a:r>
            <a:r>
              <a:rPr lang="bn-BD" dirty="0" smtClean="0"/>
              <a:t>১০ মিটার </a:t>
            </a:r>
            <a:r>
              <a:rPr lang="bn-BD" baseline="0" dirty="0" smtClean="0"/>
              <a:t>সরানো হলে, শিক্ষার্থীরা চোখ খুলবে। এখন প্রশ্ন হল, বইটি ১০ মিটার সরানো হয়েছে, এখন বল বইটির অবস্থান কোথায়? </a:t>
            </a:r>
          </a:p>
          <a:p>
            <a:r>
              <a:rPr lang="bn-BD" baseline="0" smtClean="0"/>
              <a:t>বইটি খুঁজে পাওয়া কঠিন হচ্ছে। তাই সরণ ভেক্টর রাশি।</a:t>
            </a:r>
            <a:endParaRPr lang="en-US" dirty="0"/>
          </a:p>
        </p:txBody>
      </p:sp>
      <p:sp>
        <p:nvSpPr>
          <p:cNvPr id="4" name="Slide Number Placeholder 3"/>
          <p:cNvSpPr>
            <a:spLocks noGrp="1"/>
          </p:cNvSpPr>
          <p:nvPr>
            <p:ph type="sldNum" sz="quarter" idx="10"/>
          </p:nvPr>
        </p:nvSpPr>
        <p:spPr/>
        <p:txBody>
          <a:bodyPr/>
          <a:lstStyle/>
          <a:p>
            <a:fld id="{C8DC57A8-AE18-4654-B6AF-04B3577165BE}" type="slidenum">
              <a:rPr lang="en-US" smtClean="0"/>
              <a:pPr/>
              <a:t>14</a:t>
            </a:fld>
            <a:endParaRPr lang="en-US"/>
          </a:p>
        </p:txBody>
      </p:sp>
    </p:spTree>
    <p:extLst>
      <p:ext uri="{BB962C8B-B14F-4D97-AF65-F5344CB8AC3E}">
        <p14:creationId xmlns:p14="http://schemas.microsoft.com/office/powerpoint/2010/main" xmlns="" val="995845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12/27/2016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xmlns="" val="11203877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F99945-0A15-4715-AB6C-F5E56CF20F70}" type="datetimeFigureOut">
              <a:rPr lang="en-US" smtClean="0"/>
              <a:pPr/>
              <a:t>12/27/2016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2B156B-59AE-415F-B24B-8756D48BB977}" type="slidenum">
              <a:rPr lang="en-US" smtClean="0"/>
              <a:pPr/>
              <a:t>‹#›</a:t>
            </a:fld>
            <a:endParaRPr lang="en-US"/>
          </a:p>
        </p:txBody>
      </p:sp>
    </p:spTree>
    <p:extLst>
      <p:ext uri="{BB962C8B-B14F-4D97-AF65-F5344CB8AC3E}">
        <p14:creationId xmlns:p14="http://schemas.microsoft.com/office/powerpoint/2010/main" xmlns="" val="388598078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extLst>
    <p:ext uri="{DCECCB84-F9BA-43D5-87BE-67443E8EF086}">
      <p15:sldGuideLst xmlns:p15="http://schemas.microsoft.com/office/powerpoint/2012/main" xmlns="">
        <p15:guide id="1" orient="horz" pos="216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F99945-0A15-4715-AB6C-F5E56CF20F70}" type="datetimeFigureOut">
              <a:rPr lang="en-US" smtClean="0"/>
              <a:pPr/>
              <a:t>12/27/2016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2B156B-59AE-415F-B24B-8756D48BB977}" type="slidenum">
              <a:rPr lang="en-US" smtClean="0"/>
              <a:pPr/>
              <a:t>‹#›</a:t>
            </a:fld>
            <a:endParaRPr lang="en-US"/>
          </a:p>
        </p:txBody>
      </p:sp>
    </p:spTree>
    <p:extLst>
      <p:ext uri="{BB962C8B-B14F-4D97-AF65-F5344CB8AC3E}">
        <p14:creationId xmlns:p14="http://schemas.microsoft.com/office/powerpoint/2010/main" xmlns="" val="42671083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F99945-0A15-4715-AB6C-F5E56CF20F70}" type="datetimeFigureOut">
              <a:rPr lang="en-US" smtClean="0"/>
              <a:pPr/>
              <a:t>12/27/2016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2B156B-59AE-415F-B24B-8756D48BB977}" type="slidenum">
              <a:rPr lang="en-US" smtClean="0"/>
              <a:pPr/>
              <a:t>‹#›</a:t>
            </a:fld>
            <a:endParaRPr lang="en-US"/>
          </a:p>
        </p:txBody>
      </p:sp>
    </p:spTree>
    <p:extLst>
      <p:ext uri="{BB962C8B-B14F-4D97-AF65-F5344CB8AC3E}">
        <p14:creationId xmlns:p14="http://schemas.microsoft.com/office/powerpoint/2010/main" xmlns="" val="308161668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pPr/>
              <a:t>12/27/2016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xmlns="" val="41527919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F99945-0A15-4715-AB6C-F5E56CF20F70}" type="datetimeFigureOut">
              <a:rPr lang="en-US" smtClean="0"/>
              <a:pPr/>
              <a:t>12/27/2016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2B156B-59AE-415F-B24B-8756D48BB977}" type="slidenum">
              <a:rPr lang="en-US" smtClean="0"/>
              <a:pPr/>
              <a:t>‹#›</a:t>
            </a:fld>
            <a:endParaRPr lang="en-US"/>
          </a:p>
        </p:txBody>
      </p:sp>
    </p:spTree>
    <p:extLst>
      <p:ext uri="{BB962C8B-B14F-4D97-AF65-F5344CB8AC3E}">
        <p14:creationId xmlns:p14="http://schemas.microsoft.com/office/powerpoint/2010/main" xmlns="" val="37188627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F99945-0A15-4715-AB6C-F5E56CF20F70}" type="datetimeFigureOut">
              <a:rPr lang="en-US" smtClean="0"/>
              <a:pPr/>
              <a:t>12/27/2016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2B156B-59AE-415F-B24B-8756D48BB977}" type="slidenum">
              <a:rPr lang="en-US" smtClean="0"/>
              <a:pPr/>
              <a:t>‹#›</a:t>
            </a:fld>
            <a:endParaRPr lang="en-US"/>
          </a:p>
        </p:txBody>
      </p:sp>
    </p:spTree>
    <p:extLst>
      <p:ext uri="{BB962C8B-B14F-4D97-AF65-F5344CB8AC3E}">
        <p14:creationId xmlns:p14="http://schemas.microsoft.com/office/powerpoint/2010/main" xmlns="" val="204183449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F99945-0A15-4715-AB6C-F5E56CF20F70}" type="datetimeFigureOut">
              <a:rPr lang="en-US" smtClean="0"/>
              <a:pPr/>
              <a:t>12/27/2016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2B156B-59AE-415F-B24B-8756D48BB977}" type="slidenum">
              <a:rPr lang="en-US" smtClean="0"/>
              <a:pPr/>
              <a:t>‹#›</a:t>
            </a:fld>
            <a:endParaRPr lang="en-US"/>
          </a:p>
        </p:txBody>
      </p:sp>
    </p:spTree>
    <p:extLst>
      <p:ext uri="{BB962C8B-B14F-4D97-AF65-F5344CB8AC3E}">
        <p14:creationId xmlns:p14="http://schemas.microsoft.com/office/powerpoint/2010/main" xmlns="" val="86456188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F99945-0A15-4715-AB6C-F5E56CF20F70}" type="datetimeFigureOut">
              <a:rPr lang="en-US" smtClean="0"/>
              <a:pPr/>
              <a:t>12/27/2016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2B156B-59AE-415F-B24B-8756D48BB977}" type="slidenum">
              <a:rPr lang="en-US" smtClean="0"/>
              <a:pPr/>
              <a:t>‹#›</a:t>
            </a:fld>
            <a:endParaRPr lang="en-US"/>
          </a:p>
        </p:txBody>
      </p:sp>
    </p:spTree>
    <p:extLst>
      <p:ext uri="{BB962C8B-B14F-4D97-AF65-F5344CB8AC3E}">
        <p14:creationId xmlns:p14="http://schemas.microsoft.com/office/powerpoint/2010/main" xmlns="" val="21675788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F99945-0A15-4715-AB6C-F5E56CF20F70}" type="datetimeFigureOut">
              <a:rPr lang="en-US" smtClean="0"/>
              <a:pPr/>
              <a:t>12/27/2016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2B156B-59AE-415F-B24B-8756D48BB977}" type="slidenum">
              <a:rPr lang="en-US" smtClean="0"/>
              <a:pPr/>
              <a:t>‹#›</a:t>
            </a:fld>
            <a:endParaRPr lang="en-US"/>
          </a:p>
        </p:txBody>
      </p:sp>
    </p:spTree>
    <p:extLst>
      <p:ext uri="{BB962C8B-B14F-4D97-AF65-F5344CB8AC3E}">
        <p14:creationId xmlns:p14="http://schemas.microsoft.com/office/powerpoint/2010/main" xmlns="" val="34526794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F99945-0A15-4715-AB6C-F5E56CF20F70}" type="datetimeFigureOut">
              <a:rPr lang="en-US" smtClean="0"/>
              <a:pPr/>
              <a:t>12/27/2016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2B156B-59AE-415F-B24B-8756D48BB977}" type="slidenum">
              <a:rPr lang="en-US" smtClean="0"/>
              <a:pPr/>
              <a:t>‹#›</a:t>
            </a:fld>
            <a:endParaRPr lang="en-US"/>
          </a:p>
        </p:txBody>
      </p:sp>
    </p:spTree>
    <p:extLst>
      <p:ext uri="{BB962C8B-B14F-4D97-AF65-F5344CB8AC3E}">
        <p14:creationId xmlns:p14="http://schemas.microsoft.com/office/powerpoint/2010/main" xmlns="" val="16277212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F99945-0A15-4715-AB6C-F5E56CF20F70}" type="datetimeFigureOut">
              <a:rPr lang="en-US" smtClean="0"/>
              <a:pPr/>
              <a:t>12/27/2016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2B156B-59AE-415F-B24B-8756D48BB977}" type="slidenum">
              <a:rPr lang="en-US" smtClean="0"/>
              <a:pPr/>
              <a:t>‹#›</a:t>
            </a:fld>
            <a:endParaRPr lang="en-US"/>
          </a:p>
        </p:txBody>
      </p:sp>
    </p:spTree>
    <p:extLst>
      <p:ext uri="{BB962C8B-B14F-4D97-AF65-F5344CB8AC3E}">
        <p14:creationId xmlns:p14="http://schemas.microsoft.com/office/powerpoint/2010/main" xmlns="" val="361255787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mc:Choice xmlns:p14="http://schemas.microsoft.com/office/powerpoint/2010/main" xmlns="" Requires="p14">
      <p:transition spd="med" p14:dur="700">
        <p:fade/>
      </p:transition>
    </mc:Choice>
    <mc:Fallback>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288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gif"/><Relationship Id="rId4" Type="http://schemas.openxmlformats.org/officeDocument/2006/relationships/image" Target="../media/image7.gif"/></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19332" y="547119"/>
            <a:ext cx="6310881" cy="6310881"/>
          </a:xfrm>
          <a:prstGeom prst="rect">
            <a:avLst/>
          </a:prstGeom>
        </p:spPr>
      </p:pic>
      <p:sp>
        <p:nvSpPr>
          <p:cNvPr id="9" name="Title 1"/>
          <p:cNvSpPr txBox="1">
            <a:spLocks/>
          </p:cNvSpPr>
          <p:nvPr/>
        </p:nvSpPr>
        <p:spPr>
          <a:xfrm>
            <a:off x="6077148" y="547119"/>
            <a:ext cx="3066852" cy="1175037"/>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5400" kern="1200">
                <a:solidFill>
                  <a:schemeClr val="tx1">
                    <a:lumMod val="50000"/>
                  </a:schemeClr>
                </a:solidFill>
                <a:latin typeface="+mj-lt"/>
                <a:ea typeface="+mj-ea"/>
                <a:cs typeface="+mj-cs"/>
              </a:defRPr>
            </a:lvl1pPr>
          </a:lstStyle>
          <a:p>
            <a:r>
              <a:rPr lang="bn-BD" sz="8625" b="1" dirty="0" smtClean="0">
                <a:solidFill>
                  <a:schemeClr val="tx1"/>
                </a:solidFill>
                <a:latin typeface="NikoshBAN" panose="02000000000000000000" pitchFamily="2" charset="0"/>
                <a:cs typeface="NikoshBAN" panose="02000000000000000000" pitchFamily="2" charset="0"/>
              </a:rPr>
              <a:t>স্বাগতম</a:t>
            </a:r>
            <a:endParaRPr lang="en-US" sz="8625" b="1" dirty="0">
              <a:solidFill>
                <a:schemeClr val="tx1"/>
              </a:solidFill>
              <a:latin typeface="NikoshBAN" panose="02000000000000000000" pitchFamily="2" charset="0"/>
              <a:cs typeface="NikoshBAN" panose="02000000000000000000" pitchFamily="2" charset="0"/>
            </a:endParaRPr>
          </a:p>
        </p:txBody>
      </p:sp>
      <p:grpSp>
        <p:nvGrpSpPr>
          <p:cNvPr id="5" name="Group 4"/>
          <p:cNvGrpSpPr/>
          <p:nvPr/>
        </p:nvGrpSpPr>
        <p:grpSpPr>
          <a:xfrm>
            <a:off x="0" y="0"/>
            <a:ext cx="9144000" cy="6858002"/>
            <a:chOff x="0" y="0"/>
            <a:chExt cx="9144000" cy="6858002"/>
          </a:xfrm>
        </p:grpSpPr>
        <p:sp>
          <p:nvSpPr>
            <p:cNvPr id="6" name="Half Frame 5"/>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Half Frame 9"/>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xmlns="" val="76967509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48523" y="1155867"/>
            <a:ext cx="6067378" cy="466997"/>
          </a:xfrm>
        </p:spPr>
        <p:txBody>
          <a:bodyPr>
            <a:noAutofit/>
          </a:bodyPr>
          <a:lstStyle/>
          <a:p>
            <a:r>
              <a:rPr lang="bn-BD" sz="3300" dirty="0">
                <a:latin typeface="NikoshBAN" panose="02000000000000000000" pitchFamily="2" charset="0"/>
                <a:cs typeface="NikoshBAN" panose="02000000000000000000" pitchFamily="2" charset="0"/>
              </a:rPr>
              <a:t>দাঁড়িপাল্লায় আমরা পদার্থের কি মাপতে পারি?</a:t>
            </a:r>
            <a:endParaRPr lang="en-US" sz="3300" dirty="0">
              <a:latin typeface="NikoshBAN" panose="02000000000000000000" pitchFamily="2" charset="0"/>
              <a:cs typeface="NikoshBAN" panose="02000000000000000000" pitchFamily="2" charset="0"/>
            </a:endParaRPr>
          </a:p>
        </p:txBody>
      </p:sp>
      <p:sp>
        <p:nvSpPr>
          <p:cNvPr id="6" name="Title 1"/>
          <p:cNvSpPr txBox="1">
            <a:spLocks/>
          </p:cNvSpPr>
          <p:nvPr/>
        </p:nvSpPr>
        <p:spPr>
          <a:xfrm>
            <a:off x="1172870" y="1884247"/>
            <a:ext cx="6067378" cy="466997"/>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endParaRPr lang="en-US" sz="3300" dirty="0">
              <a:latin typeface="NikoshBAN" panose="02000000000000000000" pitchFamily="2" charset="0"/>
              <a:cs typeface="NikoshBAN" panose="02000000000000000000" pitchFamily="2" charset="0"/>
            </a:endParaRPr>
          </a:p>
        </p:txBody>
      </p:sp>
      <p:sp>
        <p:nvSpPr>
          <p:cNvPr id="7" name="Title 1"/>
          <p:cNvSpPr txBox="1">
            <a:spLocks/>
          </p:cNvSpPr>
          <p:nvPr/>
        </p:nvSpPr>
        <p:spPr>
          <a:xfrm>
            <a:off x="348523" y="1865657"/>
            <a:ext cx="8585616" cy="466997"/>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bn-BD" sz="3300" dirty="0">
                <a:latin typeface="NikoshBAN" panose="02000000000000000000" pitchFamily="2" charset="0"/>
                <a:cs typeface="NikoshBAN" panose="02000000000000000000" pitchFamily="2" charset="0"/>
              </a:rPr>
              <a:t>ভর মাপার সময় দোকানি কি বলতে পারে</a:t>
            </a:r>
            <a:r>
              <a:rPr lang="en-US" sz="3300" dirty="0">
                <a:latin typeface="NikoshBAN" panose="02000000000000000000" pitchFamily="2" charset="0"/>
                <a:cs typeface="NikoshBAN" panose="02000000000000000000" pitchFamily="2" charset="0"/>
              </a:rPr>
              <a:t>,</a:t>
            </a:r>
            <a:r>
              <a:rPr lang="bn-BD" sz="3300" dirty="0">
                <a:latin typeface="NikoshBAN" panose="02000000000000000000" pitchFamily="2" charset="0"/>
                <a:cs typeface="NikoshBAN" panose="02000000000000000000" pitchFamily="2" charset="0"/>
              </a:rPr>
              <a:t> ৩ কেজি উত্তর দিক?</a:t>
            </a:r>
            <a:endParaRPr lang="en-US" sz="3300" dirty="0">
              <a:latin typeface="NikoshBAN" panose="02000000000000000000" pitchFamily="2" charset="0"/>
              <a:cs typeface="NikoshBAN" panose="02000000000000000000" pitchFamily="2" charset="0"/>
            </a:endParaRPr>
          </a:p>
        </p:txBody>
      </p:sp>
      <p:sp>
        <p:nvSpPr>
          <p:cNvPr id="8" name="Title 1"/>
          <p:cNvSpPr txBox="1">
            <a:spLocks/>
          </p:cNvSpPr>
          <p:nvPr/>
        </p:nvSpPr>
        <p:spPr>
          <a:xfrm>
            <a:off x="348523" y="2541530"/>
            <a:ext cx="6730583" cy="466997"/>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bn-BD" sz="3300" dirty="0">
                <a:latin typeface="NikoshBAN" panose="02000000000000000000" pitchFamily="2" charset="0"/>
                <a:cs typeface="NikoshBAN" panose="02000000000000000000" pitchFamily="2" charset="0"/>
              </a:rPr>
              <a:t>শুধু মানের দরকার হয়, দিক দরকার হয় না।</a:t>
            </a:r>
            <a:endParaRPr lang="en-US" sz="3300" dirty="0">
              <a:latin typeface="NikoshBAN" panose="02000000000000000000" pitchFamily="2" charset="0"/>
              <a:cs typeface="NikoshBAN" panose="02000000000000000000" pitchFamily="2" charset="0"/>
            </a:endParaRPr>
          </a:p>
        </p:txBody>
      </p:sp>
      <p:sp>
        <p:nvSpPr>
          <p:cNvPr id="10" name="Title 1"/>
          <p:cNvSpPr txBox="1">
            <a:spLocks/>
          </p:cNvSpPr>
          <p:nvPr/>
        </p:nvSpPr>
        <p:spPr>
          <a:xfrm>
            <a:off x="348523" y="3549310"/>
            <a:ext cx="3514330" cy="466997"/>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bn-BD" sz="3300" dirty="0">
                <a:latin typeface="NikoshBAN" panose="02000000000000000000" pitchFamily="2" charset="0"/>
                <a:cs typeface="NikoshBAN" panose="02000000000000000000" pitchFamily="2" charset="0"/>
              </a:rPr>
              <a:t>ভর স্কেলার রাশি।</a:t>
            </a:r>
            <a:endParaRPr lang="en-US" sz="3300" dirty="0">
              <a:latin typeface="NikoshBAN" panose="02000000000000000000" pitchFamily="2" charset="0"/>
              <a:cs typeface="NikoshBAN" panose="02000000000000000000" pitchFamily="2" charset="0"/>
            </a:endParaRPr>
          </a:p>
        </p:txBody>
      </p:sp>
      <p:grpSp>
        <p:nvGrpSpPr>
          <p:cNvPr id="9" name="Group 8"/>
          <p:cNvGrpSpPr/>
          <p:nvPr/>
        </p:nvGrpSpPr>
        <p:grpSpPr>
          <a:xfrm>
            <a:off x="0" y="0"/>
            <a:ext cx="9144000" cy="6858002"/>
            <a:chOff x="0" y="0"/>
            <a:chExt cx="9144000" cy="6858002"/>
          </a:xfrm>
        </p:grpSpPr>
        <p:sp>
          <p:nvSpPr>
            <p:cNvPr id="11" name="Half Frame 10"/>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Half Frame 11"/>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Half Frame 12"/>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Half Frame 13"/>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xmlns="" val="423310925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9527" y="857250"/>
            <a:ext cx="6217172" cy="4152344"/>
          </a:xfrm>
          <a:prstGeom prst="rect">
            <a:avLst/>
          </a:prstGeom>
        </p:spPr>
      </p:pic>
      <p:sp>
        <p:nvSpPr>
          <p:cNvPr id="6" name="Title 1"/>
          <p:cNvSpPr txBox="1">
            <a:spLocks/>
          </p:cNvSpPr>
          <p:nvPr/>
        </p:nvSpPr>
        <p:spPr>
          <a:xfrm>
            <a:off x="1404311" y="5122020"/>
            <a:ext cx="3267858" cy="466997"/>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bn-BD" sz="3300" dirty="0">
                <a:latin typeface="NikoshBAN" panose="02000000000000000000" pitchFamily="2" charset="0"/>
                <a:cs typeface="NikoshBAN" panose="02000000000000000000" pitchFamily="2" charset="0"/>
              </a:rPr>
              <a:t>ঘড়িতে কয়টা বাজে?</a:t>
            </a:r>
            <a:endParaRPr lang="en-US" sz="3300" dirty="0">
              <a:latin typeface="NikoshBAN" panose="02000000000000000000" pitchFamily="2" charset="0"/>
              <a:cs typeface="NikoshBAN" panose="02000000000000000000" pitchFamily="2" charset="0"/>
            </a:endParaRPr>
          </a:p>
        </p:txBody>
      </p:sp>
      <p:grpSp>
        <p:nvGrpSpPr>
          <p:cNvPr id="9" name="Group 8"/>
          <p:cNvGrpSpPr/>
          <p:nvPr/>
        </p:nvGrpSpPr>
        <p:grpSpPr>
          <a:xfrm>
            <a:off x="6771808" y="1366915"/>
            <a:ext cx="2537084" cy="1226383"/>
            <a:chOff x="9248931" y="839449"/>
            <a:chExt cx="3522785" cy="959371"/>
          </a:xfrm>
        </p:grpSpPr>
        <p:sp>
          <p:nvSpPr>
            <p:cNvPr id="7" name="Rectangular Callout 6"/>
            <p:cNvSpPr/>
            <p:nvPr/>
          </p:nvSpPr>
          <p:spPr>
            <a:xfrm>
              <a:off x="9248932" y="839449"/>
              <a:ext cx="3293828" cy="959371"/>
            </a:xfrm>
            <a:prstGeom prst="wedgeRectCallout">
              <a:avLst>
                <a:gd name="adj1" fmla="val -105627"/>
                <a:gd name="adj2" fmla="val -3528"/>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itle 1"/>
            <p:cNvSpPr txBox="1">
              <a:spLocks/>
            </p:cNvSpPr>
            <p:nvPr/>
          </p:nvSpPr>
          <p:spPr>
            <a:xfrm>
              <a:off x="9248931" y="939778"/>
              <a:ext cx="3522785" cy="622662"/>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bn-BD" sz="2400" dirty="0">
                  <a:latin typeface="NikoshBAN" panose="02000000000000000000" pitchFamily="2" charset="0"/>
                  <a:cs typeface="NikoshBAN" panose="02000000000000000000" pitchFamily="2" charset="0"/>
                </a:rPr>
                <a:t>১০ টা ১০ পশ্চিম দিক?</a:t>
              </a:r>
              <a:endParaRPr lang="en-US" sz="2400" dirty="0">
                <a:latin typeface="NikoshBAN" panose="02000000000000000000" pitchFamily="2" charset="0"/>
                <a:cs typeface="NikoshBAN" panose="02000000000000000000" pitchFamily="2" charset="0"/>
              </a:endParaRPr>
            </a:p>
          </p:txBody>
        </p:sp>
      </p:grpSp>
      <p:sp>
        <p:nvSpPr>
          <p:cNvPr id="10" name="Title 1"/>
          <p:cNvSpPr txBox="1">
            <a:spLocks/>
          </p:cNvSpPr>
          <p:nvPr/>
        </p:nvSpPr>
        <p:spPr>
          <a:xfrm>
            <a:off x="5401731" y="5009593"/>
            <a:ext cx="3742269" cy="466997"/>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bn-BD" sz="3300" dirty="0">
                <a:latin typeface="NikoshBAN" panose="02000000000000000000" pitchFamily="2" charset="0"/>
                <a:cs typeface="NikoshBAN" panose="02000000000000000000" pitchFamily="2" charset="0"/>
              </a:rPr>
              <a:t>দিক বলার প্রয়োজন হয় না।</a:t>
            </a:r>
            <a:endParaRPr lang="en-US" sz="3300" dirty="0">
              <a:latin typeface="NikoshBAN" panose="02000000000000000000" pitchFamily="2" charset="0"/>
              <a:cs typeface="NikoshBAN" panose="02000000000000000000" pitchFamily="2" charset="0"/>
            </a:endParaRPr>
          </a:p>
        </p:txBody>
      </p:sp>
      <p:grpSp>
        <p:nvGrpSpPr>
          <p:cNvPr id="11" name="Group 10"/>
          <p:cNvGrpSpPr/>
          <p:nvPr/>
        </p:nvGrpSpPr>
        <p:grpSpPr>
          <a:xfrm>
            <a:off x="0" y="0"/>
            <a:ext cx="9144000" cy="6858002"/>
            <a:chOff x="0" y="0"/>
            <a:chExt cx="9144000" cy="6858002"/>
          </a:xfrm>
        </p:grpSpPr>
        <p:sp>
          <p:nvSpPr>
            <p:cNvPr id="12" name="Half Frame 11"/>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Half Frame 12"/>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Half Frame 13"/>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Half Frame 14"/>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xmlns="" val="424324392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472923" y="563537"/>
            <a:ext cx="2150995" cy="5476094"/>
          </a:xfrm>
          <a:prstGeom prst="rect">
            <a:avLst/>
          </a:prstGeom>
        </p:spPr>
      </p:pic>
      <p:sp>
        <p:nvSpPr>
          <p:cNvPr id="6" name="Title 1"/>
          <p:cNvSpPr txBox="1">
            <a:spLocks/>
          </p:cNvSpPr>
          <p:nvPr/>
        </p:nvSpPr>
        <p:spPr>
          <a:xfrm>
            <a:off x="4066878" y="1953543"/>
            <a:ext cx="4555897" cy="466997"/>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bn-BD" sz="3300" dirty="0">
                <a:latin typeface="NikoshBAN" panose="02000000000000000000" pitchFamily="2" charset="0"/>
                <a:cs typeface="NikoshBAN" panose="02000000000000000000" pitchFamily="2" charset="0"/>
              </a:rPr>
              <a:t>থার্মোমিটারটিতে তাপমাত্রা কত?</a:t>
            </a:r>
            <a:endParaRPr lang="en-US" sz="3300" dirty="0">
              <a:latin typeface="NikoshBAN" panose="02000000000000000000" pitchFamily="2" charset="0"/>
              <a:cs typeface="NikoshBAN" panose="02000000000000000000" pitchFamily="2" charset="0"/>
            </a:endParaRPr>
          </a:p>
        </p:txBody>
      </p:sp>
      <p:sp>
        <p:nvSpPr>
          <p:cNvPr id="7" name="Title 1"/>
          <p:cNvSpPr txBox="1">
            <a:spLocks/>
          </p:cNvSpPr>
          <p:nvPr/>
        </p:nvSpPr>
        <p:spPr>
          <a:xfrm>
            <a:off x="4066878" y="3429000"/>
            <a:ext cx="3707366" cy="466997"/>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bn-BD" sz="3300" dirty="0">
                <a:latin typeface="NikoshBAN" panose="02000000000000000000" pitchFamily="2" charset="0"/>
                <a:cs typeface="NikoshBAN" panose="02000000000000000000" pitchFamily="2" charset="0"/>
              </a:rPr>
              <a:t>দিক বলার দরকার আছে?</a:t>
            </a:r>
            <a:endParaRPr lang="en-US" sz="3300" dirty="0">
              <a:latin typeface="NikoshBAN" panose="02000000000000000000" pitchFamily="2" charset="0"/>
              <a:cs typeface="NikoshBAN" panose="02000000000000000000" pitchFamily="2" charset="0"/>
            </a:endParaRPr>
          </a:p>
        </p:txBody>
      </p:sp>
      <p:grpSp>
        <p:nvGrpSpPr>
          <p:cNvPr id="8" name="Group 7"/>
          <p:cNvGrpSpPr/>
          <p:nvPr/>
        </p:nvGrpSpPr>
        <p:grpSpPr>
          <a:xfrm>
            <a:off x="0" y="0"/>
            <a:ext cx="9144000" cy="6858002"/>
            <a:chOff x="0" y="0"/>
            <a:chExt cx="9144000" cy="6858002"/>
          </a:xfrm>
        </p:grpSpPr>
        <p:sp>
          <p:nvSpPr>
            <p:cNvPr id="9" name="Half Frame 8"/>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Half Frame 9"/>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Half Frame 10"/>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Half Frame 11"/>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xmlns="" val="22321339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10356" y="1734175"/>
            <a:ext cx="7807375" cy="1405328"/>
          </a:xfrm>
          <a:prstGeom prst="rect">
            <a:avLst/>
          </a:prstGeom>
        </p:spPr>
      </p:pic>
      <p:sp>
        <p:nvSpPr>
          <p:cNvPr id="6" name="Title 1"/>
          <p:cNvSpPr txBox="1">
            <a:spLocks/>
          </p:cNvSpPr>
          <p:nvPr/>
        </p:nvSpPr>
        <p:spPr>
          <a:xfrm>
            <a:off x="1499015" y="3739279"/>
            <a:ext cx="6213425" cy="466997"/>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bn-BD" sz="3300" dirty="0">
                <a:latin typeface="NikoshBAN" panose="02000000000000000000" pitchFamily="2" charset="0"/>
                <a:cs typeface="NikoshBAN" panose="02000000000000000000" pitchFamily="2" charset="0"/>
              </a:rPr>
              <a:t>দুরত্ব মাপতে দিক বলার দরকার হয় ?</a:t>
            </a:r>
            <a:endParaRPr lang="en-US" sz="3300" dirty="0">
              <a:latin typeface="NikoshBAN" panose="02000000000000000000" pitchFamily="2" charset="0"/>
              <a:cs typeface="NikoshBAN" panose="02000000000000000000" pitchFamily="2" charset="0"/>
            </a:endParaRPr>
          </a:p>
        </p:txBody>
      </p:sp>
      <p:sp>
        <p:nvSpPr>
          <p:cNvPr id="7" name="Title 1"/>
          <p:cNvSpPr txBox="1">
            <a:spLocks/>
          </p:cNvSpPr>
          <p:nvPr/>
        </p:nvSpPr>
        <p:spPr>
          <a:xfrm>
            <a:off x="410356" y="4460128"/>
            <a:ext cx="8342027" cy="466997"/>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bn-BD" sz="3300" dirty="0" smtClean="0">
                <a:latin typeface="NikoshBAN" panose="02000000000000000000" pitchFamily="2" charset="0"/>
                <a:cs typeface="NikoshBAN" panose="02000000000000000000" pitchFamily="2" charset="0"/>
              </a:rPr>
              <a:t>তোমার </a:t>
            </a:r>
            <a:r>
              <a:rPr lang="bn-BD" sz="3300" dirty="0">
                <a:latin typeface="NikoshBAN" panose="02000000000000000000" pitchFamily="2" charset="0"/>
                <a:cs typeface="NikoshBAN" panose="02000000000000000000" pitchFamily="2" charset="0"/>
              </a:rPr>
              <a:t>কাপড় কিনতে গেলে দোকানদার মাপার পর কি বলে?</a:t>
            </a:r>
            <a:endParaRPr lang="en-US" sz="3300" dirty="0">
              <a:latin typeface="NikoshBAN" panose="02000000000000000000" pitchFamily="2" charset="0"/>
              <a:cs typeface="NikoshBAN" panose="02000000000000000000" pitchFamily="2" charset="0"/>
            </a:endParaRPr>
          </a:p>
        </p:txBody>
      </p:sp>
      <p:grpSp>
        <p:nvGrpSpPr>
          <p:cNvPr id="8" name="Group 7"/>
          <p:cNvGrpSpPr/>
          <p:nvPr/>
        </p:nvGrpSpPr>
        <p:grpSpPr>
          <a:xfrm>
            <a:off x="0" y="0"/>
            <a:ext cx="9144000" cy="6858002"/>
            <a:chOff x="0" y="0"/>
            <a:chExt cx="9144000" cy="6858002"/>
          </a:xfrm>
        </p:grpSpPr>
        <p:sp>
          <p:nvSpPr>
            <p:cNvPr id="9" name="Half Frame 8"/>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Half Frame 9"/>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Half Frame 10"/>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Half Frame 11"/>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xmlns="" val="159166257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xmlns="" val="0"/>
              </a:ext>
            </a:extLst>
          </a:blip>
          <a:srcRect l="10092" r="5072"/>
          <a:stretch/>
        </p:blipFill>
        <p:spPr>
          <a:xfrm>
            <a:off x="0" y="1606758"/>
            <a:ext cx="9144000" cy="3057993"/>
          </a:xfrm>
          <a:prstGeom prst="rect">
            <a:avLst/>
          </a:prstGeom>
        </p:spPr>
      </p:pic>
      <p:sp>
        <p:nvSpPr>
          <p:cNvPr id="7" name="Title 1"/>
          <p:cNvSpPr txBox="1">
            <a:spLocks/>
          </p:cNvSpPr>
          <p:nvPr/>
        </p:nvSpPr>
        <p:spPr>
          <a:xfrm>
            <a:off x="659567" y="5862386"/>
            <a:ext cx="7139066" cy="466997"/>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bn-BD" sz="3300" dirty="0">
                <a:latin typeface="NikoshBAN" panose="02000000000000000000" pitchFamily="2" charset="0"/>
                <a:cs typeface="NikoshBAN" panose="02000000000000000000" pitchFamily="2" charset="0"/>
              </a:rPr>
              <a:t>যদি বই টি ৮ মিটার সরানো হয়, আর দিক বলা না হয়? </a:t>
            </a:r>
            <a:endParaRPr lang="en-US" sz="3300" dirty="0">
              <a:latin typeface="NikoshBAN" panose="02000000000000000000" pitchFamily="2" charset="0"/>
              <a:cs typeface="NikoshBAN" panose="02000000000000000000" pitchFamily="2" charset="0"/>
            </a:endParaRPr>
          </a:p>
        </p:txBody>
      </p:sp>
      <p:sp>
        <p:nvSpPr>
          <p:cNvPr id="17" name="Title 1"/>
          <p:cNvSpPr txBox="1">
            <a:spLocks/>
          </p:cNvSpPr>
          <p:nvPr/>
        </p:nvSpPr>
        <p:spPr>
          <a:xfrm>
            <a:off x="2947995" y="3555480"/>
            <a:ext cx="3248010" cy="591683"/>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bn-BD" sz="4050" dirty="0">
                <a:latin typeface="NikoshBAN" panose="02000000000000000000" pitchFamily="2" charset="0"/>
                <a:cs typeface="NikoshBAN" panose="02000000000000000000" pitchFamily="2" charset="0"/>
              </a:rPr>
              <a:t>সরণ ভেক্টর রাশি</a:t>
            </a:r>
            <a:endParaRPr lang="en-US" sz="4050" dirty="0">
              <a:latin typeface="NikoshBAN" panose="02000000000000000000" pitchFamily="2" charset="0"/>
              <a:cs typeface="NikoshBAN" panose="02000000000000000000" pitchFamily="2" charset="0"/>
            </a:endParaRPr>
          </a:p>
        </p:txBody>
      </p:sp>
      <p:grpSp>
        <p:nvGrpSpPr>
          <p:cNvPr id="3" name="Group 2"/>
          <p:cNvGrpSpPr/>
          <p:nvPr/>
        </p:nvGrpSpPr>
        <p:grpSpPr>
          <a:xfrm>
            <a:off x="153649" y="4658410"/>
            <a:ext cx="7296464" cy="1055284"/>
            <a:chOff x="153649" y="4658410"/>
            <a:chExt cx="7296464" cy="1055284"/>
          </a:xfrm>
        </p:grpSpPr>
        <p:sp>
          <p:nvSpPr>
            <p:cNvPr id="15" name="Title 1"/>
            <p:cNvSpPr txBox="1">
              <a:spLocks/>
            </p:cNvSpPr>
            <p:nvPr/>
          </p:nvSpPr>
          <p:spPr>
            <a:xfrm>
              <a:off x="3342807" y="5246697"/>
              <a:ext cx="1394085" cy="466997"/>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bn-BD" sz="3300" dirty="0">
                  <a:latin typeface="NikoshBAN" panose="02000000000000000000" pitchFamily="2" charset="0"/>
                  <a:cs typeface="NikoshBAN" panose="02000000000000000000" pitchFamily="2" charset="0"/>
                </a:rPr>
                <a:t>১০ মিটার</a:t>
              </a:r>
              <a:endParaRPr lang="en-US" sz="3300" dirty="0">
                <a:latin typeface="NikoshBAN" panose="02000000000000000000" pitchFamily="2" charset="0"/>
                <a:cs typeface="NikoshBAN" panose="02000000000000000000" pitchFamily="2" charset="0"/>
              </a:endParaRPr>
            </a:p>
          </p:txBody>
        </p:sp>
        <p:sp>
          <p:nvSpPr>
            <p:cNvPr id="2" name="Right Brace 1"/>
            <p:cNvSpPr/>
            <p:nvPr/>
          </p:nvSpPr>
          <p:spPr>
            <a:xfrm rot="5400000">
              <a:off x="3532058" y="1280001"/>
              <a:ext cx="539646" cy="7296464"/>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 name="Group 7"/>
          <p:cNvGrpSpPr/>
          <p:nvPr/>
        </p:nvGrpSpPr>
        <p:grpSpPr>
          <a:xfrm>
            <a:off x="0" y="0"/>
            <a:ext cx="9144000" cy="6858002"/>
            <a:chOff x="0" y="0"/>
            <a:chExt cx="9144000" cy="6858002"/>
          </a:xfrm>
        </p:grpSpPr>
        <p:sp>
          <p:nvSpPr>
            <p:cNvPr id="9" name="Half Frame 8"/>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Half Frame 9"/>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Half Frame 10"/>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Half Frame 11"/>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xmlns="" val="303114615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984668"/>
            <a:ext cx="9143999" cy="5143500"/>
          </a:xfrm>
          <a:prstGeom prst="rect">
            <a:avLst/>
          </a:prstGeom>
        </p:spPr>
      </p:pic>
      <p:sp>
        <p:nvSpPr>
          <p:cNvPr id="6" name="Title 1"/>
          <p:cNvSpPr txBox="1">
            <a:spLocks/>
          </p:cNvSpPr>
          <p:nvPr/>
        </p:nvSpPr>
        <p:spPr>
          <a:xfrm>
            <a:off x="2870616" y="4706146"/>
            <a:ext cx="2851880" cy="466997"/>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bn-BD" sz="3300" dirty="0">
                <a:latin typeface="NikoshBAN" panose="02000000000000000000" pitchFamily="2" charset="0"/>
                <a:cs typeface="NikoshBAN" panose="02000000000000000000" pitchFamily="2" charset="0"/>
              </a:rPr>
              <a:t>বেগ হল সরণের হার।</a:t>
            </a:r>
            <a:endParaRPr lang="en-US" sz="3300" dirty="0">
              <a:latin typeface="NikoshBAN" panose="02000000000000000000" pitchFamily="2" charset="0"/>
              <a:cs typeface="NikoshBAN" panose="02000000000000000000" pitchFamily="2" charset="0"/>
            </a:endParaRPr>
          </a:p>
        </p:txBody>
      </p:sp>
      <p:grpSp>
        <p:nvGrpSpPr>
          <p:cNvPr id="4" name="Group 3"/>
          <p:cNvGrpSpPr/>
          <p:nvPr/>
        </p:nvGrpSpPr>
        <p:grpSpPr>
          <a:xfrm>
            <a:off x="0" y="0"/>
            <a:ext cx="9144000" cy="6858002"/>
            <a:chOff x="0" y="0"/>
            <a:chExt cx="9144000" cy="6858002"/>
          </a:xfrm>
        </p:grpSpPr>
        <p:sp>
          <p:nvSpPr>
            <p:cNvPr id="7" name="Half Frame 6"/>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Half Frame 9"/>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xmlns="" val="245379150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xmlns="" Requires="a14">
          <p:sp>
            <p:nvSpPr>
              <p:cNvPr id="6" name="Title 1"/>
              <p:cNvSpPr txBox="1">
                <a:spLocks/>
              </p:cNvSpPr>
              <p:nvPr/>
            </p:nvSpPr>
            <p:spPr>
              <a:xfrm>
                <a:off x="2904344" y="2308485"/>
                <a:ext cx="2952197" cy="889703"/>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bn-BD" sz="3300" dirty="0" smtClean="0">
                    <a:latin typeface="NikoshBAN" panose="02000000000000000000" pitchFamily="2" charset="0"/>
                    <a:cs typeface="NikoshBAN" panose="02000000000000000000" pitchFamily="2" charset="0"/>
                  </a:rPr>
                  <a:t>ত্বরণ = </a:t>
                </a:r>
                <a14:m>
                  <m:oMath xmlns:m="http://schemas.openxmlformats.org/officeDocument/2006/math">
                    <m:f>
                      <m:fPr>
                        <m:ctrlPr>
                          <a:rPr lang="bn-BD" sz="3300" i="1">
                            <a:latin typeface="Cambria Math" panose="02040503050406030204" pitchFamily="18" charset="0"/>
                            <a:cs typeface="NikoshBAN" panose="02000000000000000000" pitchFamily="2" charset="0"/>
                          </a:rPr>
                        </m:ctrlPr>
                      </m:fPr>
                      <m:num>
                        <m:r>
                          <a:rPr lang="bn-BD" sz="3300" i="1">
                            <a:latin typeface="Cambria Math" panose="02040503050406030204" pitchFamily="18" charset="0"/>
                            <a:cs typeface="NikoshBAN" panose="02000000000000000000" pitchFamily="2" charset="0"/>
                          </a:rPr>
                          <m:t>বেগ</m:t>
                        </m:r>
                        <m:r>
                          <a:rPr lang="bn-BD" sz="3300" b="0" i="1" smtClean="0">
                            <a:latin typeface="Cambria Math" panose="02040503050406030204" pitchFamily="18" charset="0"/>
                            <a:cs typeface="NikoshBAN" panose="02000000000000000000" pitchFamily="2" charset="0"/>
                          </a:rPr>
                          <m:t> </m:t>
                        </m:r>
                        <m:r>
                          <a:rPr lang="bn-BD" sz="3300" b="0" i="1" smtClean="0">
                            <a:latin typeface="Cambria Math" panose="02040503050406030204" pitchFamily="18" charset="0"/>
                            <a:cs typeface="NikoshBAN" panose="02000000000000000000" pitchFamily="2" charset="0"/>
                          </a:rPr>
                          <m:t>পরিবর্তন</m:t>
                        </m:r>
                      </m:num>
                      <m:den>
                        <m:r>
                          <a:rPr lang="bn-BD" sz="3300" i="1">
                            <a:latin typeface="Cambria Math" panose="02040503050406030204" pitchFamily="18" charset="0"/>
                            <a:cs typeface="NikoshBAN" panose="02000000000000000000" pitchFamily="2" charset="0"/>
                          </a:rPr>
                          <m:t>সময়</m:t>
                        </m:r>
                      </m:den>
                    </m:f>
                  </m:oMath>
                </a14:m>
                <a:endParaRPr lang="en-US" sz="3300" dirty="0">
                  <a:latin typeface="NikoshBAN" panose="02000000000000000000" pitchFamily="2" charset="0"/>
                  <a:cs typeface="NikoshBAN" panose="02000000000000000000" pitchFamily="2" charset="0"/>
                </a:endParaRPr>
              </a:p>
            </p:txBody>
          </p:sp>
        </mc:Choice>
        <mc:Fallback>
          <p:sp>
            <p:nvSpPr>
              <p:cNvPr id="6" name="Title 1"/>
              <p:cNvSpPr txBox="1">
                <a:spLocks noRot="1" noChangeAspect="1" noMove="1" noResize="1" noEditPoints="1" noAdjustHandles="1" noChangeArrowheads="1" noChangeShapeType="1" noTextEdit="1"/>
              </p:cNvSpPr>
              <p:nvPr/>
            </p:nvSpPr>
            <p:spPr>
              <a:xfrm>
                <a:off x="2904344" y="2308485"/>
                <a:ext cx="2952197" cy="889703"/>
              </a:xfrm>
              <a:prstGeom prst="rect">
                <a:avLst/>
              </a:prstGeom>
              <a:blipFill rotWithShape="0">
                <a:blip r:embed="rId3"/>
                <a:stretch>
                  <a:fillRect l="-6186" b="-17808"/>
                </a:stretch>
              </a:blipFill>
            </p:spPr>
            <p:txBody>
              <a:bodyPr/>
              <a:lstStyle/>
              <a:p>
                <a:r>
                  <a:rPr lang="en-US">
                    <a:noFill/>
                  </a:rPr>
                  <a:t> </a:t>
                </a:r>
              </a:p>
            </p:txBody>
          </p:sp>
        </mc:Fallback>
      </mc:AlternateContent>
      <p:sp>
        <p:nvSpPr>
          <p:cNvPr id="7" name="Title 1"/>
          <p:cNvSpPr txBox="1">
            <a:spLocks/>
          </p:cNvSpPr>
          <p:nvPr/>
        </p:nvSpPr>
        <p:spPr>
          <a:xfrm>
            <a:off x="2904344" y="3610712"/>
            <a:ext cx="3971241" cy="466997"/>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bn-BD" sz="3300" dirty="0" smtClean="0">
                <a:latin typeface="NikoshBAN" panose="02000000000000000000" pitchFamily="2" charset="0"/>
                <a:cs typeface="NikoshBAN" panose="02000000000000000000" pitchFamily="2" charset="0"/>
              </a:rPr>
              <a:t>ত্বরণ পরিবর্তনের </a:t>
            </a:r>
            <a:r>
              <a:rPr lang="bn-BD" sz="3300" dirty="0">
                <a:latin typeface="NikoshBAN" panose="02000000000000000000" pitchFamily="2" charset="0"/>
                <a:cs typeface="NikoshBAN" panose="02000000000000000000" pitchFamily="2" charset="0"/>
              </a:rPr>
              <a:t>বেগের হার।</a:t>
            </a:r>
            <a:endParaRPr lang="en-US" sz="3300" dirty="0">
              <a:latin typeface="NikoshBAN" panose="02000000000000000000" pitchFamily="2" charset="0"/>
              <a:cs typeface="NikoshBAN" panose="02000000000000000000" pitchFamily="2" charset="0"/>
            </a:endParaRPr>
          </a:p>
        </p:txBody>
      </p:sp>
      <p:grpSp>
        <p:nvGrpSpPr>
          <p:cNvPr id="4" name="Group 3"/>
          <p:cNvGrpSpPr/>
          <p:nvPr/>
        </p:nvGrpSpPr>
        <p:grpSpPr>
          <a:xfrm>
            <a:off x="0" y="0"/>
            <a:ext cx="9144000" cy="6858002"/>
            <a:chOff x="0" y="0"/>
            <a:chExt cx="9144000" cy="6858002"/>
          </a:xfrm>
        </p:grpSpPr>
        <p:sp>
          <p:nvSpPr>
            <p:cNvPr id="5" name="Half Frame 4"/>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Half Frame 9"/>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xmlns="" val="113671620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xmlns="" val="0"/>
              </a:ext>
            </a:extLst>
          </a:blip>
          <a:srcRect l="2623" t="2583" r="2623" b="8165"/>
          <a:stretch/>
        </p:blipFill>
        <p:spPr>
          <a:xfrm>
            <a:off x="239843" y="959370"/>
            <a:ext cx="8664314" cy="3529247"/>
          </a:xfrm>
          <a:prstGeom prst="rect">
            <a:avLst/>
          </a:prstGeom>
        </p:spPr>
      </p:pic>
      <p:sp>
        <p:nvSpPr>
          <p:cNvPr id="6" name="Title 1"/>
          <p:cNvSpPr txBox="1">
            <a:spLocks/>
          </p:cNvSpPr>
          <p:nvPr/>
        </p:nvSpPr>
        <p:spPr>
          <a:xfrm>
            <a:off x="3826239" y="4792167"/>
            <a:ext cx="2064896" cy="466997"/>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bn-BD" sz="3300" dirty="0">
                <a:latin typeface="NikoshBAN" panose="02000000000000000000" pitchFamily="2" charset="0"/>
                <a:cs typeface="NikoshBAN" panose="02000000000000000000" pitchFamily="2" charset="0"/>
              </a:rPr>
              <a:t>চৌম্বকক্ষেত্র</a:t>
            </a:r>
            <a:endParaRPr lang="en-US" sz="3300" dirty="0">
              <a:latin typeface="NikoshBAN" panose="02000000000000000000" pitchFamily="2" charset="0"/>
              <a:cs typeface="NikoshBAN" panose="02000000000000000000" pitchFamily="2" charset="0"/>
            </a:endParaRPr>
          </a:p>
        </p:txBody>
      </p:sp>
      <p:grpSp>
        <p:nvGrpSpPr>
          <p:cNvPr id="4" name="Group 3"/>
          <p:cNvGrpSpPr/>
          <p:nvPr/>
        </p:nvGrpSpPr>
        <p:grpSpPr>
          <a:xfrm>
            <a:off x="0" y="0"/>
            <a:ext cx="9144000" cy="6858002"/>
            <a:chOff x="0" y="0"/>
            <a:chExt cx="9144000" cy="6858002"/>
          </a:xfrm>
        </p:grpSpPr>
        <p:sp>
          <p:nvSpPr>
            <p:cNvPr id="7" name="Half Frame 6"/>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Half Frame 9"/>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xmlns="" val="278796732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xmlns="" val="0"/>
              </a:ext>
            </a:extLst>
          </a:blip>
          <a:srcRect r="10991" b="22047"/>
          <a:stretch/>
        </p:blipFill>
        <p:spPr>
          <a:xfrm>
            <a:off x="449735" y="585505"/>
            <a:ext cx="6190908" cy="3986496"/>
          </a:xfrm>
          <a:prstGeom prst="rect">
            <a:avLst/>
          </a:prstGeom>
        </p:spPr>
      </p:pic>
      <p:graphicFrame>
        <p:nvGraphicFramePr>
          <p:cNvPr id="3" name="Object 2">
            <a:hlinkClick r:id="" action="ppaction://ole?verb=0"/>
          </p:cNvPr>
          <p:cNvGraphicFramePr>
            <a:graphicFrameLocks noChangeAspect="1"/>
          </p:cNvGraphicFramePr>
          <p:nvPr>
            <p:extLst>
              <p:ext uri="{D42A27DB-BD31-4B8C-83A1-F6EECF244321}">
                <p14:modId xmlns:p14="http://schemas.microsoft.com/office/powerpoint/2010/main" xmlns="" val="1161577355"/>
              </p:ext>
            </p:extLst>
          </p:nvPr>
        </p:nvGraphicFramePr>
        <p:xfrm>
          <a:off x="6640643" y="4498844"/>
          <a:ext cx="2134226" cy="1800753"/>
        </p:xfrm>
        <a:graphic>
          <a:graphicData uri="http://schemas.openxmlformats.org/presentationml/2006/ole">
            <p:oleObj spid="_x0000_s2113" name="Packager Shell Object" showAsIcon="1" r:id="rId5" imgW="914400" imgH="771480" progId="Package">
              <p:embed/>
            </p:oleObj>
          </a:graphicData>
        </a:graphic>
      </p:graphicFrame>
      <p:grpSp>
        <p:nvGrpSpPr>
          <p:cNvPr id="4" name="Group 3"/>
          <p:cNvGrpSpPr/>
          <p:nvPr/>
        </p:nvGrpSpPr>
        <p:grpSpPr>
          <a:xfrm>
            <a:off x="0" y="0"/>
            <a:ext cx="9144000" cy="6858002"/>
            <a:chOff x="0" y="0"/>
            <a:chExt cx="9144000" cy="6858002"/>
          </a:xfrm>
        </p:grpSpPr>
        <p:sp>
          <p:nvSpPr>
            <p:cNvPr id="6" name="Half Frame 5"/>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 name="TextBox 9"/>
          <p:cNvSpPr txBox="1"/>
          <p:nvPr/>
        </p:nvSpPr>
        <p:spPr>
          <a:xfrm>
            <a:off x="880674" y="5283756"/>
            <a:ext cx="5179101" cy="600164"/>
          </a:xfrm>
          <a:prstGeom prst="rect">
            <a:avLst/>
          </a:prstGeom>
          <a:noFill/>
        </p:spPr>
        <p:txBody>
          <a:bodyPr wrap="square" rtlCol="0">
            <a:spAutoFit/>
          </a:bodyPr>
          <a:lstStyle/>
          <a:p>
            <a:r>
              <a:rPr lang="bn-BD" sz="3300" dirty="0">
                <a:latin typeface="NikoshBAN" panose="02000000000000000000" pitchFamily="2" charset="0"/>
                <a:cs typeface="NikoshBAN" panose="02000000000000000000" pitchFamily="2" charset="0"/>
              </a:rPr>
              <a:t>তড়িৎ সম্পর্কিত সবই ভেক্টর রাশি।</a:t>
            </a:r>
            <a:endParaRPr lang="en-US" sz="3300"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xmlns="" val="304608492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538"/>
            <a:ext cx="9144000" cy="879524"/>
          </a:xfrm>
          <a:solidFill>
            <a:srgbClr val="FFFF00"/>
          </a:solidFill>
        </p:spPr>
        <p:txBody>
          <a:bodyPr>
            <a:noAutofit/>
          </a:bodyPr>
          <a:lstStyle/>
          <a:p>
            <a:pPr algn="ctr"/>
            <a:r>
              <a:rPr lang="bn-BD" sz="5400" dirty="0">
                <a:latin typeface="NikoshBAN" panose="02000000000000000000" pitchFamily="2" charset="0"/>
                <a:cs typeface="NikoshBAN" panose="02000000000000000000" pitchFamily="2" charset="0"/>
              </a:rPr>
              <a:t>জোড়ায় কাজ</a:t>
            </a:r>
            <a:endParaRPr lang="en-US" sz="5400" dirty="0">
              <a:latin typeface="NikoshBAN" panose="02000000000000000000" pitchFamily="2" charset="0"/>
              <a:cs typeface="NikoshBAN" panose="02000000000000000000" pitchFamily="2" charset="0"/>
            </a:endParaRPr>
          </a:p>
        </p:txBody>
      </p:sp>
      <p:sp>
        <p:nvSpPr>
          <p:cNvPr id="3" name="Content Placeholder 2"/>
          <p:cNvSpPr>
            <a:spLocks noGrp="1"/>
          </p:cNvSpPr>
          <p:nvPr>
            <p:ph sz="half" idx="1"/>
          </p:nvPr>
        </p:nvSpPr>
        <p:spPr>
          <a:xfrm>
            <a:off x="1034321" y="2655724"/>
            <a:ext cx="7907456" cy="1470574"/>
          </a:xfrm>
        </p:spPr>
        <p:txBody>
          <a:bodyPr>
            <a:normAutofit/>
          </a:bodyPr>
          <a:lstStyle/>
          <a:p>
            <a:pPr marL="0" indent="0">
              <a:buNone/>
            </a:pPr>
            <a:r>
              <a:rPr lang="bn-BD" sz="3450" dirty="0">
                <a:latin typeface="NikoshBAN" panose="02000000000000000000" pitchFamily="2" charset="0"/>
                <a:cs typeface="NikoshBAN" panose="02000000000000000000" pitchFamily="2" charset="0"/>
              </a:rPr>
              <a:t>স্কেলার রাশি ও ভেক্টর রাশির মধ্যে ৩ টি পার্থক্য লিখ?</a:t>
            </a:r>
          </a:p>
          <a:p>
            <a:pPr marL="0" indent="0">
              <a:buNone/>
            </a:pPr>
            <a:endParaRPr lang="en-US" dirty="0"/>
          </a:p>
        </p:txBody>
      </p:sp>
      <p:grpSp>
        <p:nvGrpSpPr>
          <p:cNvPr id="4" name="Group 3"/>
          <p:cNvGrpSpPr/>
          <p:nvPr/>
        </p:nvGrpSpPr>
        <p:grpSpPr>
          <a:xfrm>
            <a:off x="0" y="0"/>
            <a:ext cx="9144000" cy="6858002"/>
            <a:chOff x="0" y="0"/>
            <a:chExt cx="9144000" cy="6858002"/>
          </a:xfrm>
        </p:grpSpPr>
        <p:sp>
          <p:nvSpPr>
            <p:cNvPr id="5" name="Half Frame 4"/>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Half Frame 5"/>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xmlns="" val="339702435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li</a:t>
            </a:r>
            <a:endParaRPr lang="en-US" dirty="0"/>
          </a:p>
        </p:txBody>
      </p:sp>
      <p:sp>
        <p:nvSpPr>
          <p:cNvPr id="3" name="Subtitle 2"/>
          <p:cNvSpPr>
            <a:spLocks noGrp="1"/>
          </p:cNvSpPr>
          <p:nvPr>
            <p:ph type="subTitle" idx="1"/>
          </p:nvPr>
        </p:nvSpPr>
        <p:spPr>
          <a:xfrm>
            <a:off x="1828800" y="4419600"/>
            <a:ext cx="6400800" cy="1828800"/>
          </a:xfrm>
        </p:spPr>
        <p:txBody>
          <a:bodyPr/>
          <a:lstStyle/>
          <a:p>
            <a:r>
              <a:rPr lang="en-US" dirty="0" smtClean="0">
                <a:solidFill>
                  <a:srgbClr val="002060"/>
                </a:solidFill>
              </a:rPr>
              <a:t>Prepared by :</a:t>
            </a:r>
          </a:p>
          <a:p>
            <a:r>
              <a:rPr lang="en-US" dirty="0" smtClean="0">
                <a:solidFill>
                  <a:srgbClr val="FF0000"/>
                </a:solidFill>
              </a:rPr>
              <a:t>cantonment public school and </a:t>
            </a:r>
            <a:r>
              <a:rPr lang="en-US" dirty="0" err="1" smtClean="0">
                <a:solidFill>
                  <a:srgbClr val="FF0000"/>
                </a:solidFill>
              </a:rPr>
              <a:t>college,Momenshahi</a:t>
            </a:r>
            <a:r>
              <a:rPr lang="en-US" dirty="0" smtClean="0">
                <a:solidFill>
                  <a:srgbClr val="FF0000"/>
                </a:solidFill>
              </a:rPr>
              <a:t>.</a:t>
            </a:r>
            <a:endParaRPr lang="en-US" dirty="0">
              <a:solidFill>
                <a:srgbClr val="FF0000"/>
              </a:solidFill>
            </a:endParaRPr>
          </a:p>
        </p:txBody>
      </p:sp>
      <p:pic>
        <p:nvPicPr>
          <p:cNvPr id="1026" name="Picture 2" descr="G:\cropped-concrete3d-copy11.jpg"/>
          <p:cNvPicPr>
            <a:picLocks noChangeAspect="1" noChangeArrowheads="1"/>
          </p:cNvPicPr>
          <p:nvPr/>
        </p:nvPicPr>
        <p:blipFill>
          <a:blip r:embed="rId2"/>
          <a:srcRect/>
          <a:stretch>
            <a:fillRect/>
          </a:stretch>
        </p:blipFill>
        <p:spPr bwMode="auto">
          <a:xfrm>
            <a:off x="0" y="0"/>
            <a:ext cx="9201150" cy="3886200"/>
          </a:xfrm>
          <a:prstGeom prst="rect">
            <a:avLst/>
          </a:prstGeom>
          <a:noFill/>
        </p:spPr>
      </p:pic>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439057" y="1306955"/>
            <a:ext cx="5182849" cy="4024859"/>
            <a:chOff x="1918742" y="599606"/>
            <a:chExt cx="6910465" cy="5366479"/>
          </a:xfrm>
        </p:grpSpPr>
        <p:cxnSp>
          <p:nvCxnSpPr>
            <p:cNvPr id="8" name="Straight Arrow Connector 7"/>
            <p:cNvCxnSpPr/>
            <p:nvPr/>
          </p:nvCxnSpPr>
          <p:spPr>
            <a:xfrm flipH="1">
              <a:off x="1918742" y="3267856"/>
              <a:ext cx="6910465" cy="1499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411450" y="599606"/>
              <a:ext cx="0" cy="5366479"/>
            </a:xfrm>
            <a:prstGeom prst="line">
              <a:avLst/>
            </a:prstGeom>
            <a:ln w="76200"/>
          </p:spPr>
          <p:style>
            <a:lnRef idx="1">
              <a:schemeClr val="accent1"/>
            </a:lnRef>
            <a:fillRef idx="0">
              <a:schemeClr val="accent1"/>
            </a:fillRef>
            <a:effectRef idx="0">
              <a:schemeClr val="accent1"/>
            </a:effectRef>
            <a:fontRef idx="minor">
              <a:schemeClr val="tx1"/>
            </a:fontRef>
          </p:style>
        </p:cxnSp>
      </p:grpSp>
      <p:cxnSp>
        <p:nvCxnSpPr>
          <p:cNvPr id="14" name="Straight Arrow Connector 13"/>
          <p:cNvCxnSpPr/>
          <p:nvPr/>
        </p:nvCxnSpPr>
        <p:spPr>
          <a:xfrm flipV="1">
            <a:off x="4030481" y="2386247"/>
            <a:ext cx="1107398" cy="93313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8" name="Arc 17"/>
          <p:cNvSpPr/>
          <p:nvPr/>
        </p:nvSpPr>
        <p:spPr>
          <a:xfrm>
            <a:off x="3620125" y="2734768"/>
            <a:ext cx="1281659" cy="1506512"/>
          </a:xfrm>
          <a:prstGeom prst="arc">
            <a:avLst>
              <a:gd name="adj1" fmla="val 17671177"/>
              <a:gd name="adj2" fmla="val 2072793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29" name="Group 28"/>
          <p:cNvGrpSpPr/>
          <p:nvPr/>
        </p:nvGrpSpPr>
        <p:grpSpPr>
          <a:xfrm>
            <a:off x="-50590" y="918430"/>
            <a:ext cx="8482558" cy="5077296"/>
            <a:chOff x="-67454" y="81572"/>
            <a:chExt cx="11310077" cy="6769728"/>
          </a:xfrm>
        </p:grpSpPr>
        <p:sp>
          <p:nvSpPr>
            <p:cNvPr id="20" name="TextBox 19"/>
            <p:cNvSpPr txBox="1"/>
            <p:nvPr/>
          </p:nvSpPr>
          <p:spPr>
            <a:xfrm>
              <a:off x="8994099" y="3077851"/>
              <a:ext cx="2248524" cy="677108"/>
            </a:xfrm>
            <a:prstGeom prst="rect">
              <a:avLst/>
            </a:prstGeom>
            <a:noFill/>
          </p:spPr>
          <p:txBody>
            <a:bodyPr wrap="square" rtlCol="0">
              <a:spAutoFit/>
            </a:bodyPr>
            <a:lstStyle/>
            <a:p>
              <a:r>
                <a:rPr lang="bn-BD" sz="2700" dirty="0">
                  <a:latin typeface="NikoshBAN" panose="02000000000000000000" pitchFamily="2" charset="0"/>
                  <a:cs typeface="NikoshBAN" panose="02000000000000000000" pitchFamily="2" charset="0"/>
                </a:rPr>
                <a:t>পূর্ব</a:t>
              </a:r>
              <a:endParaRPr lang="en-US" sz="2700" dirty="0">
                <a:latin typeface="NikoshBAN" panose="02000000000000000000" pitchFamily="2" charset="0"/>
                <a:cs typeface="NikoshBAN" panose="02000000000000000000" pitchFamily="2" charset="0"/>
              </a:endParaRPr>
            </a:p>
          </p:txBody>
        </p:sp>
        <p:sp>
          <p:nvSpPr>
            <p:cNvPr id="21" name="TextBox 20"/>
            <p:cNvSpPr txBox="1"/>
            <p:nvPr/>
          </p:nvSpPr>
          <p:spPr>
            <a:xfrm>
              <a:off x="4781862" y="81572"/>
              <a:ext cx="2248524" cy="677108"/>
            </a:xfrm>
            <a:prstGeom prst="rect">
              <a:avLst/>
            </a:prstGeom>
            <a:noFill/>
          </p:spPr>
          <p:txBody>
            <a:bodyPr wrap="square" rtlCol="0">
              <a:spAutoFit/>
            </a:bodyPr>
            <a:lstStyle/>
            <a:p>
              <a:r>
                <a:rPr lang="bn-BD" sz="2700" dirty="0">
                  <a:latin typeface="NikoshBAN" panose="02000000000000000000" pitchFamily="2" charset="0"/>
                  <a:cs typeface="NikoshBAN" panose="02000000000000000000" pitchFamily="2" charset="0"/>
                </a:rPr>
                <a:t>উত্তর</a:t>
              </a:r>
              <a:endParaRPr lang="en-US" sz="2700" dirty="0">
                <a:latin typeface="NikoshBAN" panose="02000000000000000000" pitchFamily="2" charset="0"/>
                <a:cs typeface="NikoshBAN" panose="02000000000000000000" pitchFamily="2" charset="0"/>
              </a:endParaRPr>
            </a:p>
          </p:txBody>
        </p:sp>
        <p:sp>
          <p:nvSpPr>
            <p:cNvPr id="22" name="TextBox 21"/>
            <p:cNvSpPr txBox="1"/>
            <p:nvPr/>
          </p:nvSpPr>
          <p:spPr>
            <a:xfrm>
              <a:off x="4834327" y="6174192"/>
              <a:ext cx="1277912" cy="677108"/>
            </a:xfrm>
            <a:prstGeom prst="rect">
              <a:avLst/>
            </a:prstGeom>
            <a:noFill/>
          </p:spPr>
          <p:txBody>
            <a:bodyPr wrap="square" rtlCol="0">
              <a:spAutoFit/>
            </a:bodyPr>
            <a:lstStyle/>
            <a:p>
              <a:r>
                <a:rPr lang="bn-BD" sz="2700" dirty="0">
                  <a:latin typeface="NikoshBAN" panose="02000000000000000000" pitchFamily="2" charset="0"/>
                  <a:cs typeface="NikoshBAN" panose="02000000000000000000" pitchFamily="2" charset="0"/>
                </a:rPr>
                <a:t>দক্ষিণ</a:t>
              </a:r>
              <a:endParaRPr lang="en-US" sz="2700" dirty="0">
                <a:latin typeface="NikoshBAN" panose="02000000000000000000" pitchFamily="2" charset="0"/>
                <a:cs typeface="NikoshBAN" panose="02000000000000000000" pitchFamily="2" charset="0"/>
              </a:endParaRPr>
            </a:p>
          </p:txBody>
        </p:sp>
        <p:sp>
          <p:nvSpPr>
            <p:cNvPr id="23" name="TextBox 22"/>
            <p:cNvSpPr txBox="1"/>
            <p:nvPr/>
          </p:nvSpPr>
          <p:spPr>
            <a:xfrm>
              <a:off x="-67454" y="2754685"/>
              <a:ext cx="2248524" cy="677108"/>
            </a:xfrm>
            <a:prstGeom prst="rect">
              <a:avLst/>
            </a:prstGeom>
            <a:noFill/>
          </p:spPr>
          <p:txBody>
            <a:bodyPr wrap="square" rtlCol="0">
              <a:spAutoFit/>
            </a:bodyPr>
            <a:lstStyle/>
            <a:p>
              <a:r>
                <a:rPr lang="bn-BD" sz="2700" dirty="0">
                  <a:latin typeface="NikoshBAN" panose="02000000000000000000" pitchFamily="2" charset="0"/>
                  <a:cs typeface="NikoshBAN" panose="02000000000000000000" pitchFamily="2" charset="0"/>
                </a:rPr>
                <a:t>পশ্চিম</a:t>
              </a:r>
              <a:endParaRPr lang="en-US" sz="2700" dirty="0">
                <a:latin typeface="NikoshBAN" panose="02000000000000000000" pitchFamily="2" charset="0"/>
                <a:cs typeface="NikoshBAN" panose="02000000000000000000" pitchFamily="2" charset="0"/>
              </a:endParaRPr>
            </a:p>
          </p:txBody>
        </p:sp>
      </p:grpSp>
      <mc:AlternateContent xmlns:mc="http://schemas.openxmlformats.org/markup-compatibility/2006">
        <mc:Choice xmlns:a14="http://schemas.microsoft.com/office/drawing/2010/main" xmlns="" Requires="a14">
          <p:sp>
            <p:nvSpPr>
              <p:cNvPr id="25" name="TextBox 24"/>
              <p:cNvSpPr txBox="1"/>
              <p:nvPr/>
            </p:nvSpPr>
            <p:spPr>
              <a:xfrm>
                <a:off x="4221605" y="2937140"/>
                <a:ext cx="573374" cy="5078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700" i="1" dirty="0">
                              <a:latin typeface="Cambria Math" panose="02040503050406030204" pitchFamily="18" charset="0"/>
                              <a:cs typeface="NikoshBAN" panose="02000000000000000000" pitchFamily="2" charset="0"/>
                            </a:rPr>
                          </m:ctrlPr>
                        </m:sSupPr>
                        <m:e>
                          <m:r>
                            <a:rPr lang="en-US" sz="2700" i="1" dirty="0">
                              <a:latin typeface="Cambria Math" panose="02040503050406030204" pitchFamily="18" charset="0"/>
                              <a:cs typeface="NikoshBAN" panose="02000000000000000000" pitchFamily="2" charset="0"/>
                            </a:rPr>
                            <m:t>30</m:t>
                          </m:r>
                        </m:e>
                        <m:sup>
                          <m:r>
                            <a:rPr lang="en-US" sz="2700" i="1" dirty="0">
                              <a:latin typeface="Cambria Math" panose="02040503050406030204" pitchFamily="18" charset="0"/>
                              <a:cs typeface="NikoshBAN" panose="02000000000000000000" pitchFamily="2" charset="0"/>
                            </a:rPr>
                            <m:t>0</m:t>
                          </m:r>
                        </m:sup>
                      </m:sSup>
                    </m:oMath>
                  </m:oMathPara>
                </a14:m>
                <a:endParaRPr lang="en-US" sz="2700" dirty="0">
                  <a:latin typeface="NikoshBAN" panose="02000000000000000000" pitchFamily="2" charset="0"/>
                  <a:cs typeface="NikoshBAN" panose="02000000000000000000" pitchFamily="2" charset="0"/>
                </a:endParaRPr>
              </a:p>
            </p:txBody>
          </p:sp>
        </mc:Choice>
        <mc:Fallback>
          <p:sp>
            <p:nvSpPr>
              <p:cNvPr id="25" name="TextBox 24"/>
              <p:cNvSpPr txBox="1">
                <a:spLocks noRot="1" noChangeAspect="1" noMove="1" noResize="1" noEditPoints="1" noAdjustHandles="1" noChangeArrowheads="1" noChangeShapeType="1" noTextEdit="1"/>
              </p:cNvSpPr>
              <p:nvPr/>
            </p:nvSpPr>
            <p:spPr>
              <a:xfrm>
                <a:off x="5628806" y="2773186"/>
                <a:ext cx="764499" cy="646331"/>
              </a:xfrm>
              <a:prstGeom prst="rect">
                <a:avLst/>
              </a:prstGeom>
              <a:blipFill rotWithShape="0">
                <a:blip r:embed="rId3"/>
                <a:stretch>
                  <a:fillRect r="-1587"/>
                </a:stretch>
              </a:blipFill>
            </p:spPr>
            <p:txBody>
              <a:bodyPr/>
              <a:lstStyle/>
              <a:p>
                <a:r>
                  <a:rPr lang="en-US">
                    <a:noFill/>
                  </a:rPr>
                  <a:t> </a:t>
                </a:r>
              </a:p>
            </p:txBody>
          </p:sp>
        </mc:Fallback>
      </mc:AlternateContent>
      <p:grpSp>
        <p:nvGrpSpPr>
          <p:cNvPr id="30" name="Group 29"/>
          <p:cNvGrpSpPr/>
          <p:nvPr/>
        </p:nvGrpSpPr>
        <p:grpSpPr>
          <a:xfrm>
            <a:off x="1635803" y="1923921"/>
            <a:ext cx="4952376" cy="2407422"/>
            <a:chOff x="2181070" y="1422228"/>
            <a:chExt cx="6603168" cy="3209896"/>
          </a:xfrm>
        </p:grpSpPr>
        <p:sp>
          <p:nvSpPr>
            <p:cNvPr id="19" name="TextBox 18"/>
            <p:cNvSpPr txBox="1"/>
            <p:nvPr/>
          </p:nvSpPr>
          <p:spPr>
            <a:xfrm>
              <a:off x="2533338" y="3401017"/>
              <a:ext cx="2248524" cy="1231107"/>
            </a:xfrm>
            <a:prstGeom prst="rect">
              <a:avLst/>
            </a:prstGeom>
            <a:noFill/>
          </p:spPr>
          <p:txBody>
            <a:bodyPr wrap="square" rtlCol="0">
              <a:spAutoFit/>
            </a:bodyPr>
            <a:lstStyle/>
            <a:p>
              <a:r>
                <a:rPr lang="en-US" sz="2700" dirty="0">
                  <a:latin typeface="NikoshBAN" panose="02000000000000000000" pitchFamily="2" charset="0"/>
                  <a:cs typeface="NikoshBAN" panose="02000000000000000000" pitchFamily="2" charset="0"/>
                </a:rPr>
                <a:t>A=150Km</a:t>
              </a:r>
            </a:p>
          </p:txBody>
        </p:sp>
        <p:sp>
          <p:nvSpPr>
            <p:cNvPr id="24" name="TextBox 23"/>
            <p:cNvSpPr txBox="1"/>
            <p:nvPr/>
          </p:nvSpPr>
          <p:spPr>
            <a:xfrm>
              <a:off x="6535714" y="1543995"/>
              <a:ext cx="2248524" cy="677108"/>
            </a:xfrm>
            <a:prstGeom prst="rect">
              <a:avLst/>
            </a:prstGeom>
            <a:noFill/>
          </p:spPr>
          <p:txBody>
            <a:bodyPr wrap="square" rtlCol="0">
              <a:spAutoFit/>
            </a:bodyPr>
            <a:lstStyle/>
            <a:p>
              <a:r>
                <a:rPr lang="en-US" sz="2700" dirty="0">
                  <a:latin typeface="NikoshBAN" panose="02000000000000000000" pitchFamily="2" charset="0"/>
                  <a:cs typeface="NikoshBAN" panose="02000000000000000000" pitchFamily="2" charset="0"/>
                </a:rPr>
                <a:t>B=100Km</a:t>
              </a:r>
            </a:p>
          </p:txBody>
        </p:sp>
        <mc:AlternateContent xmlns:mc="http://schemas.openxmlformats.org/markup-compatibility/2006">
          <mc:Choice xmlns:a14="http://schemas.microsoft.com/office/drawing/2010/main" xmlns="" Requires="a14">
            <p:sp>
              <p:nvSpPr>
                <p:cNvPr id="26" name="TextBox 25"/>
                <p:cNvSpPr txBox="1"/>
                <p:nvPr/>
              </p:nvSpPr>
              <p:spPr>
                <a:xfrm>
                  <a:off x="2181070" y="1422228"/>
                  <a:ext cx="1371599" cy="7479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700" i="1">
                                <a:latin typeface="Cambria Math" panose="02040503050406030204" pitchFamily="18" charset="0"/>
                                <a:cs typeface="NikoshBAN" panose="02000000000000000000" pitchFamily="2" charset="0"/>
                              </a:rPr>
                            </m:ctrlPr>
                          </m:accPr>
                          <m:e>
                            <m:r>
                              <a:rPr lang="en-US" sz="2700" i="1">
                                <a:latin typeface="Cambria Math" panose="02040503050406030204" pitchFamily="18" charset="0"/>
                                <a:cs typeface="NikoshBAN" panose="02000000000000000000" pitchFamily="2" charset="0"/>
                              </a:rPr>
                              <m:t>𝐴</m:t>
                            </m:r>
                          </m:e>
                        </m:acc>
                      </m:oMath>
                    </m:oMathPara>
                  </a14:m>
                  <a:endParaRPr lang="en-US" sz="2700" dirty="0">
                    <a:latin typeface="NikoshBAN" panose="02000000000000000000" pitchFamily="2" charset="0"/>
                    <a:cs typeface="NikoshBAN" panose="02000000000000000000" pitchFamily="2" charset="0"/>
                  </a:endParaRPr>
                </a:p>
              </p:txBody>
            </p:sp>
          </mc:Choice>
          <mc:Fallback>
            <p:sp>
              <p:nvSpPr>
                <p:cNvPr id="26" name="TextBox 25"/>
                <p:cNvSpPr txBox="1">
                  <a:spLocks noRot="1" noChangeAspect="1" noMove="1" noResize="1" noEditPoints="1" noAdjustHandles="1" noChangeArrowheads="1" noChangeShapeType="1" noTextEdit="1"/>
                </p:cNvSpPr>
                <p:nvPr/>
              </p:nvSpPr>
              <p:spPr>
                <a:xfrm>
                  <a:off x="2181070" y="1422228"/>
                  <a:ext cx="1371599" cy="717248"/>
                </a:xfrm>
                <a:prstGeom prst="rect">
                  <a:avLst/>
                </a:prstGeom>
                <a:blipFill rotWithShape="0">
                  <a:blip r:embed="rId4"/>
                  <a:stretch>
                    <a:fillRect/>
                  </a:stretch>
                </a:blipFill>
              </p:spPr>
              <p:txBody>
                <a:bodyPr/>
                <a:lstStyle/>
                <a:p>
                  <a:r>
                    <a:rPr lang="en-US">
                      <a:noFill/>
                    </a:rPr>
                    <a:t> </a:t>
                  </a:r>
                </a:p>
              </p:txBody>
            </p:sp>
          </mc:Fallback>
        </mc:AlternateContent>
      </p:grpSp>
      <p:grpSp>
        <p:nvGrpSpPr>
          <p:cNvPr id="17" name="Group 16"/>
          <p:cNvGrpSpPr/>
          <p:nvPr/>
        </p:nvGrpSpPr>
        <p:grpSpPr>
          <a:xfrm>
            <a:off x="0" y="0"/>
            <a:ext cx="9144000" cy="6858002"/>
            <a:chOff x="0" y="0"/>
            <a:chExt cx="9144000" cy="6858002"/>
          </a:xfrm>
        </p:grpSpPr>
        <p:sp>
          <p:nvSpPr>
            <p:cNvPr id="27" name="Half Frame 26"/>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Half Frame 30"/>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Half Frame 31"/>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Half Frame 32"/>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xmlns="" val="159860411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0035" y="982626"/>
            <a:ext cx="2542267" cy="467751"/>
          </a:xfrm>
        </p:spPr>
        <p:txBody>
          <a:bodyPr>
            <a:normAutofit fontScale="90000"/>
          </a:bodyPr>
          <a:lstStyle/>
          <a:p>
            <a:pPr algn="ctr"/>
            <a:r>
              <a:rPr lang="bn-BD" dirty="0" smtClean="0">
                <a:latin typeface="NikoshBAN" panose="02000000000000000000" pitchFamily="2" charset="0"/>
                <a:cs typeface="NikoshBAN" panose="02000000000000000000" pitchFamily="2" charset="0"/>
              </a:rPr>
              <a:t>একক কাজ</a:t>
            </a:r>
            <a:endParaRPr lang="en-US" dirty="0">
              <a:latin typeface="NikoshBAN" panose="02000000000000000000" pitchFamily="2" charset="0"/>
              <a:cs typeface="NikoshBAN" panose="02000000000000000000" pitchFamily="2" charset="0"/>
            </a:endParaRPr>
          </a:p>
        </p:txBody>
      </p:sp>
      <p:sp>
        <p:nvSpPr>
          <p:cNvPr id="3" name="Content Placeholder 2"/>
          <p:cNvSpPr>
            <a:spLocks noGrp="1"/>
          </p:cNvSpPr>
          <p:nvPr>
            <p:ph sz="half" idx="1"/>
          </p:nvPr>
        </p:nvSpPr>
        <p:spPr>
          <a:xfrm>
            <a:off x="3878380" y="2751372"/>
            <a:ext cx="4632287" cy="688181"/>
          </a:xfrm>
        </p:spPr>
        <p:txBody>
          <a:bodyPr>
            <a:noAutofit/>
          </a:bodyPr>
          <a:lstStyle/>
          <a:p>
            <a:pPr marL="0" indent="0">
              <a:buNone/>
            </a:pPr>
            <a:r>
              <a:rPr lang="bn-BD" sz="3300" dirty="0">
                <a:latin typeface="NikoshBAN" panose="02000000000000000000" pitchFamily="2" charset="0"/>
                <a:cs typeface="NikoshBAN" panose="02000000000000000000" pitchFamily="2" charset="0"/>
              </a:rPr>
              <a:t>চার টি স্কেলার রাশির নাম লেখ।</a:t>
            </a:r>
            <a:endParaRPr lang="en-US" sz="3300" dirty="0">
              <a:latin typeface="NikoshBAN" panose="02000000000000000000" pitchFamily="2" charset="0"/>
              <a:cs typeface="NikoshBAN" panose="02000000000000000000" pitchFamily="2"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xmlns="" val="0"/>
              </a:ext>
            </a:extLst>
          </a:blip>
          <a:srcRect l="17475" r="15720"/>
          <a:stretch/>
        </p:blipFill>
        <p:spPr>
          <a:xfrm>
            <a:off x="345541" y="1589002"/>
            <a:ext cx="3413171" cy="3884209"/>
          </a:xfrm>
          <a:prstGeom prst="rect">
            <a:avLst/>
          </a:prstGeom>
        </p:spPr>
      </p:pic>
      <p:grpSp>
        <p:nvGrpSpPr>
          <p:cNvPr id="5" name="Group 4"/>
          <p:cNvGrpSpPr/>
          <p:nvPr/>
        </p:nvGrpSpPr>
        <p:grpSpPr>
          <a:xfrm>
            <a:off x="0" y="0"/>
            <a:ext cx="9144000" cy="6858002"/>
            <a:chOff x="0" y="0"/>
            <a:chExt cx="9144000" cy="6858002"/>
          </a:xfrm>
        </p:grpSpPr>
        <p:sp>
          <p:nvSpPr>
            <p:cNvPr id="6" name="Half Frame 5"/>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xmlns="" val="134088849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evel 11"/>
          <p:cNvSpPr/>
          <p:nvPr/>
        </p:nvSpPr>
        <p:spPr>
          <a:xfrm>
            <a:off x="2788168" y="1116767"/>
            <a:ext cx="3522689" cy="824459"/>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4000" dirty="0" smtClean="0">
                <a:solidFill>
                  <a:schemeClr val="bg1"/>
                </a:solidFill>
                <a:latin typeface="NikoshBAN" panose="02000000000000000000" pitchFamily="2" charset="0"/>
                <a:cs typeface="NikoshBAN" panose="02000000000000000000" pitchFamily="2" charset="0"/>
              </a:rPr>
              <a:t>পাঠ মূল্যায়ন</a:t>
            </a:r>
            <a:endParaRPr lang="en-US" dirty="0">
              <a:solidFill>
                <a:schemeClr val="bg1"/>
              </a:solidFill>
              <a:latin typeface="NikoshBAN" panose="02000000000000000000" pitchFamily="2" charset="0"/>
              <a:cs typeface="NikoshBAN" panose="02000000000000000000" pitchFamily="2" charset="0"/>
            </a:endParaRPr>
          </a:p>
        </p:txBody>
      </p:sp>
      <p:sp>
        <p:nvSpPr>
          <p:cNvPr id="3" name="Title 1"/>
          <p:cNvSpPr txBox="1">
            <a:spLocks/>
          </p:cNvSpPr>
          <p:nvPr/>
        </p:nvSpPr>
        <p:spPr>
          <a:xfrm>
            <a:off x="1049311" y="2446378"/>
            <a:ext cx="6730583" cy="466997"/>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bn-BD" sz="3300" dirty="0">
                <a:latin typeface="NikoshBAN" panose="02000000000000000000" pitchFamily="2" charset="0"/>
                <a:cs typeface="NikoshBAN" panose="02000000000000000000" pitchFamily="2" charset="0"/>
              </a:rPr>
              <a:t>১। রাশি কত প্রকার?</a:t>
            </a:r>
            <a:endParaRPr lang="en-US" sz="3300" dirty="0">
              <a:latin typeface="NikoshBAN" panose="02000000000000000000" pitchFamily="2" charset="0"/>
              <a:cs typeface="NikoshBAN" panose="02000000000000000000" pitchFamily="2" charset="0"/>
            </a:endParaRPr>
          </a:p>
        </p:txBody>
      </p:sp>
      <p:sp>
        <p:nvSpPr>
          <p:cNvPr id="4" name="Title 1"/>
          <p:cNvSpPr txBox="1">
            <a:spLocks/>
          </p:cNvSpPr>
          <p:nvPr/>
        </p:nvSpPr>
        <p:spPr>
          <a:xfrm>
            <a:off x="1049310" y="3019752"/>
            <a:ext cx="6730583" cy="466997"/>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bn-BD" sz="3300" dirty="0">
                <a:latin typeface="NikoshBAN" panose="02000000000000000000" pitchFamily="2" charset="0"/>
                <a:cs typeface="NikoshBAN" panose="02000000000000000000" pitchFamily="2" charset="0"/>
              </a:rPr>
              <a:t>২। তড়িৎতীব্রতা কি রাশি?</a:t>
            </a:r>
            <a:endParaRPr lang="en-US" sz="3300" dirty="0">
              <a:latin typeface="NikoshBAN" panose="02000000000000000000" pitchFamily="2" charset="0"/>
              <a:cs typeface="NikoshBAN" panose="02000000000000000000" pitchFamily="2" charset="0"/>
            </a:endParaRPr>
          </a:p>
        </p:txBody>
      </p:sp>
      <p:sp>
        <p:nvSpPr>
          <p:cNvPr id="5" name="Title 1"/>
          <p:cNvSpPr txBox="1">
            <a:spLocks/>
          </p:cNvSpPr>
          <p:nvPr/>
        </p:nvSpPr>
        <p:spPr>
          <a:xfrm>
            <a:off x="1049310" y="3614335"/>
            <a:ext cx="6730583" cy="466997"/>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bn-BD" sz="3300" dirty="0">
                <a:latin typeface="NikoshBAN" panose="02000000000000000000" pitchFamily="2" charset="0"/>
                <a:cs typeface="NikoshBAN" panose="02000000000000000000" pitchFamily="2" charset="0"/>
              </a:rPr>
              <a:t>৩। আয়তন কি রাশি?</a:t>
            </a:r>
            <a:endParaRPr lang="en-US" sz="3300" dirty="0">
              <a:latin typeface="NikoshBAN" panose="02000000000000000000" pitchFamily="2" charset="0"/>
              <a:cs typeface="NikoshBAN" panose="02000000000000000000" pitchFamily="2" charset="0"/>
            </a:endParaRPr>
          </a:p>
        </p:txBody>
      </p:sp>
      <p:sp>
        <p:nvSpPr>
          <p:cNvPr id="6" name="Title 1"/>
          <p:cNvSpPr txBox="1">
            <a:spLocks/>
          </p:cNvSpPr>
          <p:nvPr/>
        </p:nvSpPr>
        <p:spPr>
          <a:xfrm>
            <a:off x="1049310" y="4208919"/>
            <a:ext cx="6730583" cy="466997"/>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bn-BD" sz="3300" dirty="0">
                <a:latin typeface="NikoshBAN" panose="02000000000000000000" pitchFamily="2" charset="0"/>
                <a:cs typeface="NikoshBAN" panose="02000000000000000000" pitchFamily="2" charset="0"/>
              </a:rPr>
              <a:t>৪। সরণ ১০০মিটার উত্তর দিক- এর অর্থ কি?</a:t>
            </a:r>
            <a:endParaRPr lang="en-US" sz="3300" dirty="0">
              <a:latin typeface="NikoshBAN" panose="02000000000000000000" pitchFamily="2" charset="0"/>
              <a:cs typeface="NikoshBAN" panose="02000000000000000000" pitchFamily="2" charset="0"/>
            </a:endParaRPr>
          </a:p>
        </p:txBody>
      </p:sp>
      <p:grpSp>
        <p:nvGrpSpPr>
          <p:cNvPr id="7" name="Group 6"/>
          <p:cNvGrpSpPr/>
          <p:nvPr/>
        </p:nvGrpSpPr>
        <p:grpSpPr>
          <a:xfrm>
            <a:off x="0" y="0"/>
            <a:ext cx="9144000" cy="6858002"/>
            <a:chOff x="0" y="0"/>
            <a:chExt cx="9144000" cy="6858002"/>
          </a:xfrm>
        </p:grpSpPr>
        <p:sp>
          <p:nvSpPr>
            <p:cNvPr id="8" name="Half Frame 7"/>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Half Frame 9"/>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Half Frame 10"/>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xmlns="" val="231456364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3"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3"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1+#ppt_w/2"/>
                                          </p:val>
                                        </p:tav>
                                        <p:tav tm="100000">
                                          <p:val>
                                            <p:strVal val="#ppt_x"/>
                                          </p:val>
                                        </p:tav>
                                      </p:tavLst>
                                    </p:anim>
                                    <p:anim calcmode="lin" valueType="num">
                                      <p:cBhvr additive="base">
                                        <p:cTn id="2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3"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1+#ppt_w/2"/>
                                          </p:val>
                                        </p:tav>
                                        <p:tav tm="100000">
                                          <p:val>
                                            <p:strVal val="#ppt_x"/>
                                          </p:val>
                                        </p:tav>
                                      </p:tavLst>
                                    </p:anim>
                                    <p:anim calcmode="lin" valueType="num">
                                      <p:cBhvr additive="base">
                                        <p:cTn id="3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80405"/>
            <a:ext cx="3093867" cy="2689921"/>
          </a:xfrm>
          <a:prstGeom prst="rect">
            <a:avLst/>
          </a:prstGeom>
        </p:spPr>
      </p:pic>
      <p:sp>
        <p:nvSpPr>
          <p:cNvPr id="2" name="Title 1"/>
          <p:cNvSpPr>
            <a:spLocks noGrp="1"/>
          </p:cNvSpPr>
          <p:nvPr>
            <p:ph type="title"/>
          </p:nvPr>
        </p:nvSpPr>
        <p:spPr>
          <a:xfrm>
            <a:off x="3615907" y="339892"/>
            <a:ext cx="3458296" cy="594379"/>
          </a:xfrm>
        </p:spPr>
        <p:txBody>
          <a:bodyPr>
            <a:noAutofit/>
          </a:bodyPr>
          <a:lstStyle/>
          <a:p>
            <a:r>
              <a:rPr lang="bn-BD" sz="4050" dirty="0">
                <a:latin typeface="NikoshBAN" panose="02000000000000000000" pitchFamily="2" charset="0"/>
                <a:cs typeface="NikoshBAN" panose="02000000000000000000" pitchFamily="2" charset="0"/>
              </a:rPr>
              <a:t>বাড়ির কাজ</a:t>
            </a:r>
            <a:endParaRPr lang="en-US" sz="4050" dirty="0">
              <a:latin typeface="NikoshBAN" panose="02000000000000000000" pitchFamily="2" charset="0"/>
              <a:cs typeface="NikoshBAN" panose="02000000000000000000" pitchFamily="2" charset="0"/>
            </a:endParaRPr>
          </a:p>
        </p:txBody>
      </p:sp>
      <p:sp>
        <p:nvSpPr>
          <p:cNvPr id="4" name="Title 1"/>
          <p:cNvSpPr txBox="1">
            <a:spLocks/>
          </p:cNvSpPr>
          <p:nvPr/>
        </p:nvSpPr>
        <p:spPr>
          <a:xfrm>
            <a:off x="1528997" y="3310920"/>
            <a:ext cx="7111614" cy="1041526"/>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bn-BD" sz="3300" dirty="0">
                <a:latin typeface="NikoshBAN" panose="02000000000000000000" pitchFamily="2" charset="0"/>
                <a:cs typeface="NikoshBAN" panose="02000000000000000000" pitchFamily="2" charset="0"/>
              </a:rPr>
              <a:t>বেগ ও ত্বরণের </a:t>
            </a:r>
            <a:r>
              <a:rPr lang="bn-BD" sz="3300" dirty="0" smtClean="0">
                <a:latin typeface="NikoshBAN" panose="02000000000000000000" pitchFamily="2" charset="0"/>
                <a:cs typeface="NikoshBAN" panose="02000000000000000000" pitchFamily="2" charset="0"/>
              </a:rPr>
              <a:t>মধ্যে সম্পর্ক স্থাপন করলে তা স্কেলার না ভেক্টর রাশি হবে তোমার মতামত দাও।</a:t>
            </a:r>
            <a:endParaRPr lang="en-US" sz="3300" dirty="0">
              <a:latin typeface="NikoshBAN" panose="02000000000000000000" pitchFamily="2" charset="0"/>
              <a:cs typeface="NikoshBAN" panose="02000000000000000000" pitchFamily="2" charset="0"/>
            </a:endParaRPr>
          </a:p>
        </p:txBody>
      </p:sp>
      <p:grpSp>
        <p:nvGrpSpPr>
          <p:cNvPr id="5" name="Group 4"/>
          <p:cNvGrpSpPr/>
          <p:nvPr/>
        </p:nvGrpSpPr>
        <p:grpSpPr>
          <a:xfrm>
            <a:off x="0" y="0"/>
            <a:ext cx="9144000" cy="6858002"/>
            <a:chOff x="0" y="0"/>
            <a:chExt cx="9144000" cy="6858002"/>
          </a:xfrm>
        </p:grpSpPr>
        <p:sp>
          <p:nvSpPr>
            <p:cNvPr id="6" name="Half Frame 5"/>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xmlns="" val="349607747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6858002"/>
            <a:chOff x="0" y="0"/>
            <a:chExt cx="9144000" cy="6858002"/>
          </a:xfrm>
        </p:grpSpPr>
        <p:sp>
          <p:nvSpPr>
            <p:cNvPr id="6" name="Half Frame 5"/>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3" name="Group 12"/>
          <p:cNvGrpSpPr/>
          <p:nvPr/>
        </p:nvGrpSpPr>
        <p:grpSpPr>
          <a:xfrm>
            <a:off x="1971206" y="988717"/>
            <a:ext cx="5456419" cy="1514006"/>
            <a:chOff x="1971206" y="673923"/>
            <a:chExt cx="5456419" cy="1514006"/>
          </a:xfrm>
        </p:grpSpPr>
        <p:sp>
          <p:nvSpPr>
            <p:cNvPr id="12" name="Snip and Round Single Corner Rectangle 11"/>
            <p:cNvSpPr/>
            <p:nvPr/>
          </p:nvSpPr>
          <p:spPr>
            <a:xfrm>
              <a:off x="1971206" y="673923"/>
              <a:ext cx="5456419" cy="1514006"/>
            </a:xfrm>
            <a:prstGeom prst="snipRoundRect">
              <a:avLst>
                <a:gd name="adj1" fmla="val 50000"/>
                <a:gd name="adj2" fmla="val 325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10" name="TextBox 9"/>
            <p:cNvSpPr txBox="1"/>
            <p:nvPr/>
          </p:nvSpPr>
          <p:spPr>
            <a:xfrm>
              <a:off x="2994575" y="1101142"/>
              <a:ext cx="3619544" cy="553998"/>
            </a:xfrm>
            <a:prstGeom prst="rect">
              <a:avLst/>
            </a:prstGeom>
            <a:noFill/>
          </p:spPr>
          <p:txBody>
            <a:bodyPr wrap="square" rtlCol="0">
              <a:spAutoFit/>
            </a:bodyPr>
            <a:lstStyle/>
            <a:p>
              <a:r>
                <a:rPr lang="bn-BD" sz="3000" b="1" dirty="0">
                  <a:solidFill>
                    <a:schemeClr val="bg1"/>
                  </a:solidFill>
                  <a:latin typeface="NikoshBAN" panose="02000000000000000000" pitchFamily="2" charset="0"/>
                  <a:cs typeface="NikoshBAN" panose="02000000000000000000" pitchFamily="2" charset="0"/>
                </a:rPr>
                <a:t>এই অধ্যায়ের  গুরুত্ত্বপূর্ণ শব্দ</a:t>
              </a:r>
              <a:endParaRPr lang="en-US" sz="3000" b="1" dirty="0">
                <a:solidFill>
                  <a:schemeClr val="bg1"/>
                </a:solidFill>
                <a:latin typeface="NikoshBAN" panose="02000000000000000000" pitchFamily="2" charset="0"/>
                <a:cs typeface="NikoshBAN" panose="02000000000000000000" pitchFamily="2" charset="0"/>
              </a:endParaRPr>
            </a:p>
          </p:txBody>
        </p:sp>
      </p:grpSp>
      <p:sp>
        <p:nvSpPr>
          <p:cNvPr id="11" name="TextBox 10"/>
          <p:cNvSpPr txBox="1"/>
          <p:nvPr/>
        </p:nvSpPr>
        <p:spPr>
          <a:xfrm>
            <a:off x="3221156" y="2818153"/>
            <a:ext cx="2956520" cy="553998"/>
          </a:xfrm>
          <a:prstGeom prst="rect">
            <a:avLst/>
          </a:prstGeom>
          <a:noFill/>
        </p:spPr>
        <p:txBody>
          <a:bodyPr wrap="square" rtlCol="0">
            <a:spAutoFit/>
          </a:bodyPr>
          <a:lstStyle/>
          <a:p>
            <a:r>
              <a:rPr lang="bn-BD" sz="3000" b="1" dirty="0" smtClean="0">
                <a:solidFill>
                  <a:srgbClr val="008000"/>
                </a:solidFill>
                <a:latin typeface="NikoshBAN" panose="02000000000000000000" pitchFamily="2" charset="0"/>
                <a:cs typeface="NikoshBAN" panose="02000000000000000000" pitchFamily="2" charset="0"/>
              </a:rPr>
              <a:t>স্কেলার, ভেক্টর রাশি</a:t>
            </a:r>
            <a:endParaRPr lang="en-US" sz="3000" b="1" dirty="0">
              <a:solidFill>
                <a:srgbClr val="00800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xmlns="" val="13347197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xmlns="" val="0"/>
              </a:ext>
            </a:extLst>
          </a:blip>
          <a:srcRect l="4591" t="5162" r="4427" b="5376"/>
          <a:stretch/>
        </p:blipFill>
        <p:spPr>
          <a:xfrm>
            <a:off x="404734" y="236161"/>
            <a:ext cx="8319541" cy="6235908"/>
          </a:xfrm>
          <a:prstGeom prst="rect">
            <a:avLst/>
          </a:prstGeom>
        </p:spPr>
      </p:pic>
      <p:sp>
        <p:nvSpPr>
          <p:cNvPr id="6" name="Title 1"/>
          <p:cNvSpPr txBox="1">
            <a:spLocks/>
          </p:cNvSpPr>
          <p:nvPr/>
        </p:nvSpPr>
        <p:spPr>
          <a:xfrm>
            <a:off x="704116" y="3354115"/>
            <a:ext cx="7427889" cy="821027"/>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bn-BD" sz="4500" dirty="0">
                <a:solidFill>
                  <a:srgbClr val="FFFF00"/>
                </a:solidFill>
                <a:latin typeface="NikoshBAN" panose="02000000000000000000" pitchFamily="2" charset="0"/>
                <a:cs typeface="NikoshBAN" panose="02000000000000000000" pitchFamily="2" charset="0"/>
              </a:rPr>
              <a:t>সুন্দর সহযোগিতার জন্য সবাইকে ধন্যবাদ</a:t>
            </a:r>
            <a:endParaRPr lang="en-US" sz="4500" dirty="0">
              <a:solidFill>
                <a:srgbClr val="FFFF00"/>
              </a:solidFill>
              <a:latin typeface="NikoshBAN" panose="02000000000000000000" pitchFamily="2" charset="0"/>
              <a:cs typeface="NikoshBAN" panose="02000000000000000000" pitchFamily="2" charset="0"/>
            </a:endParaRPr>
          </a:p>
        </p:txBody>
      </p:sp>
      <p:grpSp>
        <p:nvGrpSpPr>
          <p:cNvPr id="4" name="Group 3"/>
          <p:cNvGrpSpPr/>
          <p:nvPr/>
        </p:nvGrpSpPr>
        <p:grpSpPr>
          <a:xfrm>
            <a:off x="0" y="0"/>
            <a:ext cx="9144000" cy="6858002"/>
            <a:chOff x="0" y="0"/>
            <a:chExt cx="9144000" cy="6858002"/>
          </a:xfrm>
        </p:grpSpPr>
        <p:sp>
          <p:nvSpPr>
            <p:cNvPr id="7" name="Half Frame 6"/>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Half Frame 9"/>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xmlns="" val="350629052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repeatCount="400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304800"/>
            <a:ext cx="8229600" cy="1143000"/>
          </a:xfrm>
        </p:spPr>
        <p:style>
          <a:lnRef idx="1">
            <a:schemeClr val="dk1"/>
          </a:lnRef>
          <a:fillRef idx="3">
            <a:schemeClr val="dk1"/>
          </a:fillRef>
          <a:effectRef idx="2">
            <a:schemeClr val="dk1"/>
          </a:effectRef>
          <a:fontRef idx="minor">
            <a:schemeClr val="lt1"/>
          </a:fontRef>
        </p:style>
        <p:txBody>
          <a:bodyPr>
            <a:normAutofit/>
          </a:bodyPr>
          <a:lstStyle/>
          <a:p>
            <a:r>
              <a:rPr lang="en-US" sz="5400" dirty="0" err="1" smtClean="0">
                <a:solidFill>
                  <a:schemeClr val="bg1"/>
                </a:solidFill>
                <a:latin typeface="NikoshBAN" pitchFamily="2" charset="0"/>
                <a:cs typeface="NikoshBAN" pitchFamily="2" charset="0"/>
              </a:rPr>
              <a:t>পাঠ</a:t>
            </a:r>
            <a:r>
              <a:rPr lang="en-US" sz="5400" dirty="0" smtClean="0">
                <a:solidFill>
                  <a:schemeClr val="bg1"/>
                </a:solidFill>
                <a:latin typeface="NikoshBAN" pitchFamily="2" charset="0"/>
                <a:cs typeface="NikoshBAN" pitchFamily="2" charset="0"/>
              </a:rPr>
              <a:t> </a:t>
            </a:r>
            <a:r>
              <a:rPr lang="en-US" sz="5400" dirty="0" err="1" smtClean="0">
                <a:solidFill>
                  <a:schemeClr val="bg1"/>
                </a:solidFill>
                <a:latin typeface="NikoshBAN" pitchFamily="2" charset="0"/>
                <a:cs typeface="NikoshBAN" pitchFamily="2" charset="0"/>
              </a:rPr>
              <a:t>পরিচিতিঃ</a:t>
            </a:r>
            <a:endParaRPr lang="en-US" sz="5400" dirty="0">
              <a:solidFill>
                <a:schemeClr val="bg1"/>
              </a:solidFill>
              <a:latin typeface="NikoshBAN" pitchFamily="2" charset="0"/>
              <a:cs typeface="NikoshBAN" pitchFamily="2" charset="0"/>
            </a:endParaRPr>
          </a:p>
        </p:txBody>
      </p:sp>
      <p:sp>
        <p:nvSpPr>
          <p:cNvPr id="5" name="Content Placeholder 5"/>
          <p:cNvSpPr>
            <a:spLocks noGrp="1"/>
          </p:cNvSpPr>
          <p:nvPr>
            <p:ph idx="1"/>
          </p:nvPr>
        </p:nvSpPr>
        <p:spPr/>
        <p:txBody>
          <a:bodyPr>
            <a:normAutofit/>
          </a:bodyPr>
          <a:lstStyle/>
          <a:p>
            <a:pPr>
              <a:buNone/>
            </a:pPr>
            <a:endParaRPr lang="en-US" sz="4800" dirty="0" smtClean="0">
              <a:latin typeface="NikoshBAN" pitchFamily="2" charset="0"/>
              <a:cs typeface="NikoshBAN" pitchFamily="2" charset="0"/>
            </a:endParaRPr>
          </a:p>
          <a:p>
            <a:pPr>
              <a:buNone/>
            </a:pPr>
            <a:r>
              <a:rPr lang="en-US" sz="4800" dirty="0" err="1" smtClean="0">
                <a:latin typeface="NikoshBAN" pitchFamily="2" charset="0"/>
                <a:cs typeface="NikoshBAN" pitchFamily="2" charset="0"/>
              </a:rPr>
              <a:t>বিষয়ঃ</a:t>
            </a:r>
            <a:r>
              <a:rPr lang="en-US" sz="4800" dirty="0" smtClean="0">
                <a:latin typeface="NikoshBAN" pitchFamily="2" charset="0"/>
                <a:cs typeface="NikoshBAN" pitchFamily="2" charset="0"/>
              </a:rPr>
              <a:t> </a:t>
            </a:r>
            <a:r>
              <a:rPr lang="en-US" sz="4800" dirty="0" err="1" smtClean="0">
                <a:latin typeface="NikoshBAN" pitchFamily="2" charset="0"/>
                <a:cs typeface="NikoshBAN" pitchFamily="2" charset="0"/>
              </a:rPr>
              <a:t>পদার্থ</a:t>
            </a:r>
            <a:r>
              <a:rPr lang="en-US" sz="4800" dirty="0" smtClean="0">
                <a:latin typeface="NikoshBAN" pitchFamily="2" charset="0"/>
                <a:cs typeface="NikoshBAN" pitchFamily="2" charset="0"/>
              </a:rPr>
              <a:t> </a:t>
            </a:r>
            <a:r>
              <a:rPr lang="en-US" sz="4800" dirty="0" err="1" smtClean="0">
                <a:latin typeface="NikoshBAN" pitchFamily="2" charset="0"/>
                <a:cs typeface="NikoshBAN" pitchFamily="2" charset="0"/>
              </a:rPr>
              <a:t>বিজ্ঞান</a:t>
            </a:r>
            <a:endParaRPr lang="en-US" sz="4800" dirty="0" smtClean="0">
              <a:latin typeface="NikoshBAN" pitchFamily="2" charset="0"/>
              <a:cs typeface="NikoshBAN" pitchFamily="2" charset="0"/>
            </a:endParaRPr>
          </a:p>
          <a:p>
            <a:pPr>
              <a:buNone/>
            </a:pPr>
            <a:r>
              <a:rPr lang="en-US" sz="4800" dirty="0" err="1" smtClean="0">
                <a:latin typeface="NikoshBAN" pitchFamily="2" charset="0"/>
                <a:cs typeface="NikoshBAN" pitchFamily="2" charset="0"/>
              </a:rPr>
              <a:t>শ্রেণিঃনবম-দশম</a:t>
            </a:r>
            <a:endParaRPr lang="en-US" sz="4800" dirty="0" smtClean="0">
              <a:latin typeface="NikoshBAN" pitchFamily="2" charset="0"/>
              <a:cs typeface="NikoshBAN" pitchFamily="2" charset="0"/>
            </a:endParaRPr>
          </a:p>
          <a:p>
            <a:pPr>
              <a:buNone/>
            </a:pPr>
            <a:r>
              <a:rPr lang="en-US" sz="4800" dirty="0" err="1" smtClean="0">
                <a:latin typeface="NikoshBAN" pitchFamily="2" charset="0"/>
                <a:cs typeface="NikoshBAN" pitchFamily="2" charset="0"/>
              </a:rPr>
              <a:t>অধ্যায়ঃ</a:t>
            </a:r>
            <a:r>
              <a:rPr lang="en-US" sz="4800" dirty="0" smtClean="0">
                <a:latin typeface="NikoshBAN" pitchFamily="2" charset="0"/>
                <a:cs typeface="NikoshBAN" pitchFamily="2" charset="0"/>
              </a:rPr>
              <a:t> </a:t>
            </a:r>
            <a:r>
              <a:rPr lang="en-US" sz="4800" dirty="0" smtClean="0">
                <a:latin typeface="NikoshBAN" pitchFamily="2" charset="0"/>
                <a:cs typeface="NikoshBAN" pitchFamily="2" charset="0"/>
              </a:rPr>
              <a:t>(</a:t>
            </a:r>
            <a:r>
              <a:rPr lang="en-US" sz="4800" dirty="0" err="1" smtClean="0">
                <a:latin typeface="NikoshBAN" pitchFamily="2" charset="0"/>
                <a:cs typeface="NikoshBAN" pitchFamily="2" charset="0"/>
              </a:rPr>
              <a:t>দ্বিতীয়</a:t>
            </a:r>
            <a:r>
              <a:rPr lang="en-US" sz="4800" dirty="0" smtClean="0">
                <a:latin typeface="NikoshBAN" pitchFamily="2" charset="0"/>
                <a:cs typeface="NikoshBAN" pitchFamily="2" charset="0"/>
              </a:rPr>
              <a:t>) </a:t>
            </a:r>
            <a:r>
              <a:rPr lang="en-US" sz="4800" dirty="0" err="1" smtClean="0">
                <a:latin typeface="NikoshBAN" pitchFamily="2" charset="0"/>
                <a:cs typeface="NikoshBAN" pitchFamily="2" charset="0"/>
              </a:rPr>
              <a:t>গতি</a:t>
            </a:r>
            <a:endParaRPr lang="en-US" sz="4800" dirty="0" smtClean="0">
              <a:latin typeface="SutonnyMJ" pitchFamily="2" charset="0"/>
              <a:cs typeface="SutonnyMJ" pitchFamily="2" charset="0"/>
            </a:endParaRPr>
          </a:p>
          <a:p>
            <a:pPr>
              <a:buNone/>
            </a:pPr>
            <a:r>
              <a:rPr lang="en-US" sz="4800" dirty="0" err="1" smtClean="0">
                <a:latin typeface="SutonnyMJ" pitchFamily="2" charset="0"/>
                <a:cs typeface="SutonnyMJ" pitchFamily="2" charset="0"/>
              </a:rPr>
              <a:t>cvV</a:t>
            </a:r>
            <a:r>
              <a:rPr lang="en-US" sz="4800" dirty="0" smtClean="0">
                <a:latin typeface="SutonnyMJ" pitchFamily="2" charset="0"/>
                <a:cs typeface="SutonnyMJ" pitchFamily="2" charset="0"/>
              </a:rPr>
              <a:t> </a:t>
            </a:r>
            <a:r>
              <a:rPr lang="en-US" sz="4800" dirty="0" err="1" smtClean="0">
                <a:latin typeface="SutonnyMJ" pitchFamily="2" charset="0"/>
                <a:cs typeface="SutonnyMJ" pitchFamily="2" charset="0"/>
              </a:rPr>
              <a:t>wk‡ivbvgt</a:t>
            </a:r>
            <a:r>
              <a:rPr lang="en-US" sz="4800" dirty="0" smtClean="0">
                <a:latin typeface="SutonnyMJ" pitchFamily="2" charset="0"/>
                <a:cs typeface="SutonnyMJ" pitchFamily="2" charset="0"/>
              </a:rPr>
              <a:t> </a:t>
            </a:r>
            <a:r>
              <a:rPr lang="en-US" sz="4800" dirty="0" err="1" smtClean="0">
                <a:latin typeface="SutonnyMJ" pitchFamily="2" charset="0"/>
                <a:cs typeface="SutonnyMJ" pitchFamily="2" charset="0"/>
              </a:rPr>
              <a:t>স্কেলার</a:t>
            </a:r>
            <a:r>
              <a:rPr lang="en-US" sz="4800" dirty="0" smtClean="0">
                <a:latin typeface="SutonnyMJ" pitchFamily="2" charset="0"/>
                <a:cs typeface="SutonnyMJ" pitchFamily="2" charset="0"/>
              </a:rPr>
              <a:t> </a:t>
            </a:r>
            <a:r>
              <a:rPr lang="en-US" sz="4800" dirty="0" err="1" smtClean="0">
                <a:latin typeface="SutonnyMJ" pitchFamily="2" charset="0"/>
                <a:cs typeface="SutonnyMJ" pitchFamily="2" charset="0"/>
              </a:rPr>
              <a:t>রাশি</a:t>
            </a:r>
            <a:endParaRPr lang="en-US" sz="4800" dirty="0" smtClean="0">
              <a:latin typeface="NikoshBAN" pitchFamily="2" charset="0"/>
              <a:cs typeface="NikoshBAN" pitchFamily="2" charset="0"/>
            </a:endParaRPr>
          </a:p>
        </p:txBody>
      </p:sp>
      <p:sp>
        <p:nvSpPr>
          <p:cNvPr id="6" name="TextBox 5"/>
          <p:cNvSpPr txBox="1"/>
          <p:nvPr/>
        </p:nvSpPr>
        <p:spPr>
          <a:xfrm>
            <a:off x="6858000" y="1676400"/>
            <a:ext cx="17526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smtClean="0">
                <a:latin typeface="SutonnyMJ" pitchFamily="2" charset="0"/>
                <a:cs typeface="SutonnyMJ" pitchFamily="2" charset="0"/>
              </a:rPr>
              <a:t>2/1</a:t>
            </a:r>
            <a:endParaRPr lang="en-US" sz="4800" dirty="0">
              <a:latin typeface="SutonnyMJ" pitchFamily="2" charset="0"/>
              <a:cs typeface="SutonnyMJ" pitchFamily="2"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4" fill="hold" grpId="0" nodeType="after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4)">
                                      <p:cBhvr>
                                        <p:cTn id="12" dur="500"/>
                                        <p:tgtEl>
                                          <p:spTgt spid="5">
                                            <p:txEl>
                                              <p:pRg st="1" end="1"/>
                                            </p:txEl>
                                          </p:spTgt>
                                        </p:tgtEl>
                                      </p:cBhvr>
                                    </p:animEffect>
                                  </p:childTnLst>
                                </p:cTn>
                              </p:par>
                            </p:childTnLst>
                          </p:cTn>
                        </p:par>
                        <p:par>
                          <p:cTn id="13" fill="hold">
                            <p:stCondLst>
                              <p:cond delay="1000"/>
                            </p:stCondLst>
                            <p:childTnLst>
                              <p:par>
                                <p:cTn id="14" presetID="21" presetClass="entr" presetSubtype="4" fill="hold" grpId="0" nodeType="after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wheel(4)">
                                      <p:cBhvr>
                                        <p:cTn id="16" dur="500"/>
                                        <p:tgtEl>
                                          <p:spTgt spid="5">
                                            <p:txEl>
                                              <p:pRg st="2" end="2"/>
                                            </p:txEl>
                                          </p:spTgt>
                                        </p:tgtEl>
                                      </p:cBhvr>
                                    </p:animEffect>
                                  </p:childTnLst>
                                </p:cTn>
                              </p:par>
                            </p:childTnLst>
                          </p:cTn>
                        </p:par>
                        <p:par>
                          <p:cTn id="17" fill="hold">
                            <p:stCondLst>
                              <p:cond delay="1500"/>
                            </p:stCondLst>
                            <p:childTnLst>
                              <p:par>
                                <p:cTn id="18" presetID="21" presetClass="entr" presetSubtype="4" fill="hold" grpId="0" nodeType="after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wheel(4)">
                                      <p:cBhvr>
                                        <p:cTn id="20" dur="500"/>
                                        <p:tgtEl>
                                          <p:spTgt spid="5">
                                            <p:txEl>
                                              <p:pRg st="3" end="3"/>
                                            </p:txEl>
                                          </p:spTgt>
                                        </p:tgtEl>
                                      </p:cBhvr>
                                    </p:animEffect>
                                  </p:childTnLst>
                                </p:cTn>
                              </p:par>
                            </p:childTnLst>
                          </p:cTn>
                        </p:par>
                        <p:par>
                          <p:cTn id="21" fill="hold">
                            <p:stCondLst>
                              <p:cond delay="2000"/>
                            </p:stCondLst>
                            <p:childTnLst>
                              <p:par>
                                <p:cTn id="22" presetID="21" presetClass="entr" presetSubtype="4" fill="hold" grpId="0" nodeType="after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wheel(4)">
                                      <p:cBhvr>
                                        <p:cTn id="2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xmlns="" val="0"/>
              </a:ext>
            </a:extLst>
          </a:blip>
          <a:srcRect b="3226"/>
          <a:stretch/>
        </p:blipFill>
        <p:spPr>
          <a:xfrm>
            <a:off x="0" y="857250"/>
            <a:ext cx="4395866" cy="472190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007558" y="857251"/>
            <a:ext cx="4136442" cy="4666091"/>
          </a:xfrm>
          <a:prstGeom prst="rect">
            <a:avLst/>
          </a:prstGeom>
        </p:spPr>
      </p:pic>
      <p:sp>
        <p:nvSpPr>
          <p:cNvPr id="5" name="Title 1"/>
          <p:cNvSpPr txBox="1">
            <a:spLocks/>
          </p:cNvSpPr>
          <p:nvPr/>
        </p:nvSpPr>
        <p:spPr>
          <a:xfrm>
            <a:off x="7249432" y="5568312"/>
            <a:ext cx="1294328" cy="477408"/>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bn-BD" b="1" dirty="0">
                <a:solidFill>
                  <a:srgbClr val="C00000"/>
                </a:solidFill>
                <a:latin typeface="NikoshBAN" panose="02000000000000000000" pitchFamily="2" charset="0"/>
                <a:cs typeface="NikoshBAN" panose="02000000000000000000" pitchFamily="2" charset="0"/>
              </a:rPr>
              <a:t>ঢাকা</a:t>
            </a:r>
            <a:endParaRPr lang="en-US" b="1" dirty="0">
              <a:solidFill>
                <a:srgbClr val="C00000"/>
              </a:solidFill>
              <a:latin typeface="NikoshBAN" panose="02000000000000000000" pitchFamily="2" charset="0"/>
              <a:cs typeface="NikoshBAN" panose="02000000000000000000" pitchFamily="2" charset="0"/>
            </a:endParaRPr>
          </a:p>
        </p:txBody>
      </p:sp>
      <p:grpSp>
        <p:nvGrpSpPr>
          <p:cNvPr id="8" name="Group 7"/>
          <p:cNvGrpSpPr/>
          <p:nvPr/>
        </p:nvGrpSpPr>
        <p:grpSpPr>
          <a:xfrm>
            <a:off x="2396261" y="3673935"/>
            <a:ext cx="4450496" cy="2383028"/>
            <a:chOff x="3195014" y="3755579"/>
            <a:chExt cx="5933995" cy="3177371"/>
          </a:xfrm>
        </p:grpSpPr>
        <p:sp>
          <p:nvSpPr>
            <p:cNvPr id="4" name="Title 1"/>
            <p:cNvSpPr txBox="1">
              <a:spLocks/>
            </p:cNvSpPr>
            <p:nvPr/>
          </p:nvSpPr>
          <p:spPr>
            <a:xfrm>
              <a:off x="3195014" y="6296406"/>
              <a:ext cx="5933995" cy="636544"/>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bn-BD" sz="3300" dirty="0">
                  <a:latin typeface="NikoshBAN" panose="02000000000000000000" pitchFamily="2" charset="0"/>
                  <a:cs typeface="NikoshBAN" panose="02000000000000000000" pitchFamily="2" charset="0"/>
                </a:rPr>
                <a:t>ভেড়ামারা হতে ঢাকার দূরত্ব কত?</a:t>
              </a:r>
              <a:endParaRPr lang="en-US" sz="3300" dirty="0">
                <a:latin typeface="NikoshBAN" panose="02000000000000000000" pitchFamily="2" charset="0"/>
                <a:cs typeface="NikoshBAN" panose="02000000000000000000" pitchFamily="2" charset="0"/>
              </a:endParaRPr>
            </a:p>
          </p:txBody>
        </p:sp>
        <p:sp>
          <p:nvSpPr>
            <p:cNvPr id="6" name="Title 1"/>
            <p:cNvSpPr txBox="1">
              <a:spLocks/>
            </p:cNvSpPr>
            <p:nvPr/>
          </p:nvSpPr>
          <p:spPr>
            <a:xfrm>
              <a:off x="5324589" y="3755579"/>
              <a:ext cx="536565" cy="636544"/>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bn-BD" sz="21525" dirty="0">
                  <a:solidFill>
                    <a:srgbClr val="C00000"/>
                  </a:solidFill>
                  <a:latin typeface="NikoshBAN" panose="02000000000000000000" pitchFamily="2" charset="0"/>
                  <a:cs typeface="NikoshBAN" panose="02000000000000000000" pitchFamily="2" charset="0"/>
                </a:rPr>
                <a:t>?</a:t>
              </a:r>
              <a:endParaRPr lang="en-US" sz="2700" dirty="0">
                <a:solidFill>
                  <a:srgbClr val="C00000"/>
                </a:solidFill>
                <a:latin typeface="NikoshBAN" panose="02000000000000000000" pitchFamily="2" charset="0"/>
                <a:cs typeface="NikoshBAN" panose="02000000000000000000" pitchFamily="2" charset="0"/>
              </a:endParaRPr>
            </a:p>
          </p:txBody>
        </p:sp>
      </p:grpSp>
      <p:sp>
        <p:nvSpPr>
          <p:cNvPr id="7" name="Rectangle 6"/>
          <p:cNvSpPr/>
          <p:nvPr/>
        </p:nvSpPr>
        <p:spPr>
          <a:xfrm>
            <a:off x="729777" y="5523341"/>
            <a:ext cx="1316386" cy="553998"/>
          </a:xfrm>
          <a:prstGeom prst="rect">
            <a:avLst/>
          </a:prstGeom>
        </p:spPr>
        <p:txBody>
          <a:bodyPr wrap="none">
            <a:spAutoFit/>
          </a:bodyPr>
          <a:lstStyle/>
          <a:p>
            <a:r>
              <a:rPr lang="bn-BD" sz="3000" b="1" dirty="0">
                <a:solidFill>
                  <a:srgbClr val="C00000"/>
                </a:solidFill>
                <a:latin typeface="NikoshBAN" panose="02000000000000000000" pitchFamily="2" charset="0"/>
                <a:cs typeface="NikoshBAN" panose="02000000000000000000" pitchFamily="2" charset="0"/>
              </a:rPr>
              <a:t>ভেড়ামারা</a:t>
            </a:r>
            <a:endParaRPr lang="en-US" sz="3000" b="1" dirty="0">
              <a:solidFill>
                <a:srgbClr val="C00000"/>
              </a:solidFill>
            </a:endParaRPr>
          </a:p>
        </p:txBody>
      </p:sp>
      <p:grpSp>
        <p:nvGrpSpPr>
          <p:cNvPr id="9" name="Group 8"/>
          <p:cNvGrpSpPr/>
          <p:nvPr/>
        </p:nvGrpSpPr>
        <p:grpSpPr>
          <a:xfrm>
            <a:off x="0" y="0"/>
            <a:ext cx="9144000" cy="6858002"/>
            <a:chOff x="0" y="0"/>
            <a:chExt cx="9144000" cy="6858002"/>
          </a:xfrm>
        </p:grpSpPr>
        <p:sp>
          <p:nvSpPr>
            <p:cNvPr id="10" name="Half Frame 9"/>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Half Frame 10"/>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Half Frame 11"/>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Half Frame 12"/>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xmlns="" val="145724621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52297" y="5523342"/>
            <a:ext cx="992677" cy="477408"/>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bn-BD" sz="3300" dirty="0">
                <a:latin typeface="NikoshBAN" panose="02000000000000000000" pitchFamily="2" charset="0"/>
                <a:cs typeface="NikoshBAN" panose="02000000000000000000" pitchFamily="2" charset="0"/>
              </a:rPr>
              <a:t>পৃথিবী</a:t>
            </a:r>
            <a:endParaRPr lang="en-US" sz="3300" dirty="0">
              <a:latin typeface="NikoshBAN" panose="02000000000000000000" pitchFamily="2" charset="0"/>
              <a:cs typeface="NikoshBAN" panose="02000000000000000000" pitchFamily="2" charset="0"/>
            </a:endParaRPr>
          </a:p>
        </p:txBody>
      </p:sp>
      <p:sp>
        <p:nvSpPr>
          <p:cNvPr id="6" name="Title 1"/>
          <p:cNvSpPr txBox="1">
            <a:spLocks/>
          </p:cNvSpPr>
          <p:nvPr/>
        </p:nvSpPr>
        <p:spPr>
          <a:xfrm>
            <a:off x="7911481" y="2580817"/>
            <a:ext cx="703693" cy="477408"/>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bn-BD" dirty="0">
                <a:latin typeface="NikoshBAN" panose="02000000000000000000" pitchFamily="2" charset="0"/>
                <a:cs typeface="NikoshBAN" panose="02000000000000000000" pitchFamily="2" charset="0"/>
              </a:rPr>
              <a:t>সূর্য</a:t>
            </a:r>
            <a:endParaRPr lang="en-US" dirty="0">
              <a:latin typeface="NikoshBAN" panose="02000000000000000000" pitchFamily="2" charset="0"/>
              <a:cs typeface="NikoshBAN" panose="02000000000000000000" pitchFamily="2"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2168" y="3374157"/>
            <a:ext cx="2064644" cy="2015192"/>
          </a:xfrm>
          <a:prstGeom prst="rect">
            <a:avLst/>
          </a:prstGeom>
        </p:spPr>
      </p:pic>
      <p:grpSp>
        <p:nvGrpSpPr>
          <p:cNvPr id="8" name="Group 7"/>
          <p:cNvGrpSpPr/>
          <p:nvPr/>
        </p:nvGrpSpPr>
        <p:grpSpPr>
          <a:xfrm rot="19893735">
            <a:off x="2625814" y="2447116"/>
            <a:ext cx="5137879" cy="964963"/>
            <a:chOff x="3449082" y="5017609"/>
            <a:chExt cx="6850505" cy="1620436"/>
          </a:xfrm>
        </p:grpSpPr>
        <p:sp>
          <p:nvSpPr>
            <p:cNvPr id="4" name="Title 1"/>
            <p:cNvSpPr txBox="1">
              <a:spLocks/>
            </p:cNvSpPr>
            <p:nvPr/>
          </p:nvSpPr>
          <p:spPr>
            <a:xfrm>
              <a:off x="5044209" y="5017609"/>
              <a:ext cx="506585" cy="636544"/>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bn-BD" sz="21525" dirty="0">
                  <a:latin typeface="NikoshBAN" panose="02000000000000000000" pitchFamily="2" charset="0"/>
                  <a:cs typeface="NikoshBAN" panose="02000000000000000000" pitchFamily="2" charset="0"/>
                </a:rPr>
                <a:t>?</a:t>
              </a:r>
              <a:endParaRPr lang="en-US" sz="2700" dirty="0">
                <a:latin typeface="NikoshBAN" panose="02000000000000000000" pitchFamily="2" charset="0"/>
                <a:cs typeface="NikoshBAN" panose="02000000000000000000" pitchFamily="2" charset="0"/>
              </a:endParaRPr>
            </a:p>
          </p:txBody>
        </p:sp>
        <p:sp>
          <p:nvSpPr>
            <p:cNvPr id="7" name="Title 1"/>
            <p:cNvSpPr txBox="1">
              <a:spLocks/>
            </p:cNvSpPr>
            <p:nvPr/>
          </p:nvSpPr>
          <p:spPr>
            <a:xfrm>
              <a:off x="3449082" y="5804867"/>
              <a:ext cx="6850505" cy="833178"/>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bn-BD" sz="3300" dirty="0">
                  <a:latin typeface="NikoshBAN" panose="02000000000000000000" pitchFamily="2" charset="0"/>
                  <a:cs typeface="NikoshBAN" panose="02000000000000000000" pitchFamily="2" charset="0"/>
                </a:rPr>
                <a:t>পৃথিবী</a:t>
              </a:r>
              <a:r>
                <a:rPr lang="en-US" sz="3300" dirty="0">
                  <a:latin typeface="NikoshBAN" panose="02000000000000000000" pitchFamily="2" charset="0"/>
                  <a:cs typeface="NikoshBAN" panose="02000000000000000000" pitchFamily="2" charset="0"/>
                </a:rPr>
                <a:t> </a:t>
              </a:r>
              <a:r>
                <a:rPr lang="bn-BD" sz="3300" dirty="0">
                  <a:latin typeface="NikoshBAN" panose="02000000000000000000" pitchFamily="2" charset="0"/>
                  <a:cs typeface="NikoshBAN" panose="02000000000000000000" pitchFamily="2" charset="0"/>
                </a:rPr>
                <a:t>ও সূর্যের মধ্যবর্তী দূরত্ব কত?</a:t>
              </a:r>
              <a:endParaRPr lang="en-US" sz="3300" dirty="0">
                <a:latin typeface="NikoshBAN" panose="02000000000000000000" pitchFamily="2" charset="0"/>
                <a:cs typeface="NikoshBAN" panose="02000000000000000000" pitchFamily="2" charset="0"/>
              </a:endParaRPr>
            </a:p>
          </p:txBody>
        </p:sp>
      </p:grpSp>
      <p:sp>
        <p:nvSpPr>
          <p:cNvPr id="9" name="Sun 8"/>
          <p:cNvSpPr/>
          <p:nvPr/>
        </p:nvSpPr>
        <p:spPr>
          <a:xfrm>
            <a:off x="7068446" y="352275"/>
            <a:ext cx="1914993" cy="1842425"/>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0" y="0"/>
            <a:ext cx="9144000" cy="6858002"/>
            <a:chOff x="0" y="0"/>
            <a:chExt cx="9144000" cy="6858002"/>
          </a:xfrm>
        </p:grpSpPr>
        <p:sp>
          <p:nvSpPr>
            <p:cNvPr id="11" name="Half Frame 10"/>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Half Frame 11"/>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Half Frame 12"/>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Half Frame 13"/>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xmlns="" val="170681427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3664" y="627407"/>
            <a:ext cx="9050628" cy="685800"/>
          </a:xfrm>
        </p:spPr>
        <p:txBody>
          <a:bodyPr>
            <a:noAutofit/>
          </a:bodyPr>
          <a:lstStyle/>
          <a:p>
            <a:r>
              <a:rPr lang="bn-BD" sz="4000" dirty="0">
                <a:latin typeface="NikoshBAN" panose="02000000000000000000" pitchFamily="2" charset="0"/>
                <a:cs typeface="NikoshBAN" panose="02000000000000000000" pitchFamily="2" charset="0"/>
              </a:rPr>
              <a:t>মহাবিশ্বে এমন কিছু </a:t>
            </a:r>
            <a:r>
              <a:rPr lang="bn-BD" sz="4000" dirty="0" smtClean="0">
                <a:latin typeface="NikoshBAN" panose="02000000000000000000" pitchFamily="2" charset="0"/>
                <a:cs typeface="NikoshBAN" panose="02000000000000000000" pitchFamily="2" charset="0"/>
              </a:rPr>
              <a:t>আছে, </a:t>
            </a:r>
            <a:r>
              <a:rPr lang="bn-BD" sz="4000" dirty="0">
                <a:latin typeface="NikoshBAN" panose="02000000000000000000" pitchFamily="2" charset="0"/>
                <a:cs typeface="NikoshBAN" panose="02000000000000000000" pitchFamily="2" charset="0"/>
              </a:rPr>
              <a:t>যা পরিমাপ করা যায় না?</a:t>
            </a:r>
            <a:endParaRPr lang="en-US" sz="4000" dirty="0">
              <a:latin typeface="NikoshBAN" panose="02000000000000000000" pitchFamily="2" charset="0"/>
              <a:cs typeface="NikoshBAN" panose="02000000000000000000" pitchFamily="2" charset="0"/>
            </a:endParaRPr>
          </a:p>
        </p:txBody>
      </p:sp>
      <p:sp>
        <p:nvSpPr>
          <p:cNvPr id="4" name="Subtitle 2"/>
          <p:cNvSpPr txBox="1">
            <a:spLocks/>
          </p:cNvSpPr>
          <p:nvPr/>
        </p:nvSpPr>
        <p:spPr>
          <a:xfrm>
            <a:off x="1105207" y="1274027"/>
            <a:ext cx="6764628" cy="685800"/>
          </a:xfrm>
          <a:prstGeom prst="rect">
            <a:avLst/>
          </a:prstGeom>
        </p:spPr>
        <p:txBody>
          <a:bodyPr vert="horz" lIns="68580" tIns="34290" rIns="68580" bIns="34290" rtlCol="0">
            <a:noAutofit/>
          </a:bodyPr>
          <a:lstStyle>
            <a:lvl1pPr marL="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00000"/>
              </a:lnSpc>
              <a:spcBef>
                <a:spcPts val="12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8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6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600"/>
              </a:spcBef>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90000"/>
              </a:lnSpc>
              <a:spcBef>
                <a:spcPts val="600"/>
              </a:spcBef>
              <a:buFont typeface="Arial" panose="020B0604020202020204" pitchFamily="34" charset="0"/>
              <a:buNone/>
              <a:defRPr sz="1600" kern="1200" baseline="0">
                <a:solidFill>
                  <a:schemeClr val="tx1"/>
                </a:solidFill>
                <a:latin typeface="+mn-lt"/>
                <a:ea typeface="+mn-ea"/>
                <a:cs typeface="+mn-cs"/>
              </a:defRPr>
            </a:lvl9pPr>
          </a:lstStyle>
          <a:p>
            <a:r>
              <a:rPr lang="bn-BD" sz="4500" dirty="0">
                <a:latin typeface="NikoshBAN" panose="02000000000000000000" pitchFamily="2" charset="0"/>
                <a:cs typeface="NikoshBAN" panose="02000000000000000000" pitchFamily="2" charset="0"/>
              </a:rPr>
              <a:t>যা কিছু পরিমাপ করা যায়-তাই রাশি।</a:t>
            </a:r>
            <a:endParaRPr lang="en-US" sz="4500" dirty="0">
              <a:latin typeface="NikoshBAN" panose="02000000000000000000" pitchFamily="2" charset="0"/>
              <a:cs typeface="NikoshBAN" panose="02000000000000000000" pitchFamily="2" charset="0"/>
            </a:endParaRPr>
          </a:p>
        </p:txBody>
      </p:sp>
      <p:grpSp>
        <p:nvGrpSpPr>
          <p:cNvPr id="6" name="Group 5"/>
          <p:cNvGrpSpPr/>
          <p:nvPr/>
        </p:nvGrpSpPr>
        <p:grpSpPr>
          <a:xfrm>
            <a:off x="0" y="0"/>
            <a:ext cx="9144000" cy="6858002"/>
            <a:chOff x="0" y="0"/>
            <a:chExt cx="9144000" cy="6858002"/>
          </a:xfrm>
        </p:grpSpPr>
        <p:sp>
          <p:nvSpPr>
            <p:cNvPr id="7" name="Half Frame 6"/>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Half Frame 9"/>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3" name="Group 12"/>
          <p:cNvGrpSpPr/>
          <p:nvPr/>
        </p:nvGrpSpPr>
        <p:grpSpPr>
          <a:xfrm>
            <a:off x="273713" y="3691151"/>
            <a:ext cx="8520583" cy="1986129"/>
            <a:chOff x="273713" y="3691151"/>
            <a:chExt cx="8520583" cy="1986129"/>
          </a:xfrm>
        </p:grpSpPr>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73713" y="3691151"/>
              <a:ext cx="2780581" cy="1986129"/>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rot="10800000">
              <a:off x="5780564" y="3891654"/>
              <a:ext cx="3013732" cy="1536069"/>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678510" y="3990374"/>
              <a:ext cx="1189893" cy="1338630"/>
            </a:xfrm>
            <a:prstGeom prst="rect">
              <a:avLst/>
            </a:prstGeom>
          </p:spPr>
        </p:pic>
      </p:grpSp>
    </p:spTree>
    <p:extLst>
      <p:ext uri="{BB962C8B-B14F-4D97-AF65-F5344CB8AC3E}">
        <p14:creationId xmlns:p14="http://schemas.microsoft.com/office/powerpoint/2010/main" xmlns="" val="277659886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wn Ribbon 8"/>
          <p:cNvSpPr/>
          <p:nvPr/>
        </p:nvSpPr>
        <p:spPr>
          <a:xfrm>
            <a:off x="381227" y="732984"/>
            <a:ext cx="8636378" cy="2455599"/>
          </a:xfrm>
          <a:prstGeom prst="ribbon">
            <a:avLst>
              <a:gd name="adj1" fmla="val 16667"/>
              <a:gd name="adj2" fmla="val 7101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528997" y="1635588"/>
            <a:ext cx="6688549" cy="850810"/>
          </a:xfrm>
        </p:spPr>
        <p:txBody>
          <a:bodyPr>
            <a:noAutofit/>
          </a:bodyPr>
          <a:lstStyle/>
          <a:p>
            <a:r>
              <a:rPr lang="bn-BD" sz="5400" dirty="0">
                <a:latin typeface="NikoshBAN" panose="02000000000000000000" pitchFamily="2" charset="0"/>
                <a:cs typeface="NikoshBAN" panose="02000000000000000000" pitchFamily="2" charset="0"/>
              </a:rPr>
              <a:t>স্কেলার রাশি ও ভেক্টর রাশি</a:t>
            </a:r>
            <a:endParaRPr lang="en-US" sz="5400" dirty="0">
              <a:latin typeface="NikoshBAN" panose="02000000000000000000" pitchFamily="2" charset="0"/>
              <a:cs typeface="NikoshBAN" panose="02000000000000000000" pitchFamily="2" charset="0"/>
            </a:endParaRPr>
          </a:p>
        </p:txBody>
      </p:sp>
      <p:grpSp>
        <p:nvGrpSpPr>
          <p:cNvPr id="4" name="Group 3"/>
          <p:cNvGrpSpPr/>
          <p:nvPr/>
        </p:nvGrpSpPr>
        <p:grpSpPr>
          <a:xfrm>
            <a:off x="0" y="0"/>
            <a:ext cx="9144000" cy="6858002"/>
            <a:chOff x="0" y="0"/>
            <a:chExt cx="9144000" cy="6858002"/>
          </a:xfrm>
        </p:grpSpPr>
        <p:sp>
          <p:nvSpPr>
            <p:cNvPr id="5" name="Half Frame 4"/>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Half Frame 5"/>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 name="Picture 1"/>
          <p:cNvPicPr>
            <a:picLocks noChangeAspect="1"/>
          </p:cNvPicPr>
          <p:nvPr/>
        </p:nvPicPr>
        <p:blipFill rotWithShape="1">
          <a:blip r:embed="rId3">
            <a:extLst>
              <a:ext uri="{28A0092B-C50C-407E-A947-70E740481C1C}">
                <a14:useLocalDpi xmlns:a14="http://schemas.microsoft.com/office/drawing/2010/main" xmlns="" val="0"/>
              </a:ext>
            </a:extLst>
          </a:blip>
          <a:srcRect r="15247"/>
          <a:stretch/>
        </p:blipFill>
        <p:spPr>
          <a:xfrm>
            <a:off x="7183190" y="3443799"/>
            <a:ext cx="1297782" cy="2990850"/>
          </a:xfrm>
          <a:prstGeom prst="rect">
            <a:avLst/>
          </a:prstGeom>
        </p:spPr>
      </p:pic>
    </p:spTree>
    <p:extLst>
      <p:ext uri="{BB962C8B-B14F-4D97-AF65-F5344CB8AC3E}">
        <p14:creationId xmlns:p14="http://schemas.microsoft.com/office/powerpoint/2010/main" xmlns="" val="44389888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348974"/>
            <a:ext cx="9144000" cy="129349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4000" dirty="0">
                <a:latin typeface="NikoshBAN" panose="02000000000000000000" pitchFamily="2" charset="0"/>
                <a:cs typeface="NikoshBAN" panose="02000000000000000000" pitchFamily="2" charset="0"/>
              </a:rPr>
              <a:t>শিখনফল</a:t>
            </a:r>
            <a:endParaRPr lang="en-US" sz="4000" dirty="0"/>
          </a:p>
        </p:txBody>
      </p:sp>
      <p:sp>
        <p:nvSpPr>
          <p:cNvPr id="3" name="Content Placeholder 2"/>
          <p:cNvSpPr>
            <a:spLocks noGrp="1"/>
          </p:cNvSpPr>
          <p:nvPr>
            <p:ph sz="half" idx="1"/>
          </p:nvPr>
        </p:nvSpPr>
        <p:spPr>
          <a:xfrm>
            <a:off x="1143682" y="2982053"/>
            <a:ext cx="7295780" cy="2534327"/>
          </a:xfrm>
        </p:spPr>
        <p:txBody>
          <a:bodyPr>
            <a:normAutofit fontScale="92500" lnSpcReduction="20000"/>
          </a:bodyPr>
          <a:lstStyle/>
          <a:p>
            <a:pPr marL="0" indent="0">
              <a:buNone/>
            </a:pPr>
            <a:r>
              <a:rPr lang="bn-BD" sz="4000" dirty="0">
                <a:latin typeface="NikoshBAN" panose="02000000000000000000" pitchFamily="2" charset="0"/>
                <a:cs typeface="NikoshBAN" panose="02000000000000000000" pitchFamily="2" charset="0"/>
              </a:rPr>
              <a:t>এ পাঠ শেষে শিক্ষার্থীরা </a:t>
            </a:r>
            <a:r>
              <a:rPr lang="bn-BD" sz="4000" dirty="0" smtClean="0">
                <a:latin typeface="NikoshBAN" panose="02000000000000000000" pitchFamily="2" charset="0"/>
                <a:cs typeface="NikoshBAN" panose="02000000000000000000" pitchFamily="2" charset="0"/>
              </a:rPr>
              <a:t>–</a:t>
            </a:r>
            <a:endParaRPr lang="en-US" sz="4000" dirty="0" smtClean="0">
              <a:latin typeface="NikoshBAN" panose="02000000000000000000" pitchFamily="2" charset="0"/>
              <a:cs typeface="NikoshBAN" panose="02000000000000000000" pitchFamily="2" charset="0"/>
            </a:endParaRPr>
          </a:p>
          <a:p>
            <a:r>
              <a:rPr lang="bn-BD" sz="4000" dirty="0" smtClean="0">
                <a:latin typeface="NikoshBAN" panose="02000000000000000000" pitchFamily="2" charset="0"/>
                <a:cs typeface="NikoshBAN" panose="02000000000000000000" pitchFamily="2" charset="0"/>
              </a:rPr>
              <a:t>স্কেলার </a:t>
            </a:r>
            <a:r>
              <a:rPr lang="bn-BD" sz="4000" dirty="0">
                <a:latin typeface="NikoshBAN" panose="02000000000000000000" pitchFamily="2" charset="0"/>
                <a:cs typeface="NikoshBAN" panose="02000000000000000000" pitchFamily="2" charset="0"/>
              </a:rPr>
              <a:t>রাশি </a:t>
            </a:r>
            <a:r>
              <a:rPr lang="bn-BD" sz="4000" dirty="0" smtClean="0">
                <a:latin typeface="NikoshBAN" panose="02000000000000000000" pitchFamily="2" charset="0"/>
                <a:cs typeface="NikoshBAN" panose="02000000000000000000" pitchFamily="2" charset="0"/>
              </a:rPr>
              <a:t>চিহ্নিত </a:t>
            </a:r>
            <a:r>
              <a:rPr lang="bn-BD" sz="4000" dirty="0">
                <a:latin typeface="NikoshBAN" panose="02000000000000000000" pitchFamily="2" charset="0"/>
                <a:cs typeface="NikoshBAN" panose="02000000000000000000" pitchFamily="2" charset="0"/>
              </a:rPr>
              <a:t>করতে পারবে। </a:t>
            </a:r>
            <a:endParaRPr lang="en-US" sz="4000" dirty="0">
              <a:latin typeface="NikoshBAN" panose="02000000000000000000" pitchFamily="2" charset="0"/>
              <a:cs typeface="NikoshBAN" panose="02000000000000000000" pitchFamily="2" charset="0"/>
            </a:endParaRPr>
          </a:p>
          <a:p>
            <a:r>
              <a:rPr lang="bn-BD" sz="4000" dirty="0">
                <a:latin typeface="NikoshBAN" panose="02000000000000000000" pitchFamily="2" charset="0"/>
                <a:cs typeface="NikoshBAN" panose="02000000000000000000" pitchFamily="2" charset="0"/>
              </a:rPr>
              <a:t>ভেক্টর রাশি ব্যাখ্যা করতে পারবে। </a:t>
            </a:r>
            <a:endParaRPr lang="en-US" sz="4000" dirty="0">
              <a:latin typeface="NikoshBAN" panose="02000000000000000000" pitchFamily="2" charset="0"/>
              <a:cs typeface="NikoshBAN" panose="02000000000000000000" pitchFamily="2" charset="0"/>
            </a:endParaRPr>
          </a:p>
          <a:p>
            <a:r>
              <a:rPr lang="bn-BD" sz="4000" dirty="0">
                <a:latin typeface="NikoshBAN" panose="02000000000000000000" pitchFamily="2" charset="0"/>
                <a:cs typeface="NikoshBAN" panose="02000000000000000000" pitchFamily="2" charset="0"/>
              </a:rPr>
              <a:t>ভেক্টর রাশির নির্দেশনা ব্যাখ্যা করতে পারবে। </a:t>
            </a:r>
            <a:endParaRPr lang="en-US" sz="4000" dirty="0">
              <a:latin typeface="NikoshBAN" panose="02000000000000000000" pitchFamily="2" charset="0"/>
              <a:cs typeface="NikoshBAN" panose="02000000000000000000" pitchFamily="2" charset="0"/>
            </a:endParaRPr>
          </a:p>
          <a:p>
            <a:endParaRPr lang="bn-BD" dirty="0">
              <a:latin typeface="NikoshBAN" panose="02000000000000000000" pitchFamily="2" charset="0"/>
              <a:cs typeface="NikoshBAN" panose="02000000000000000000" pitchFamily="2" charset="0"/>
            </a:endParaRPr>
          </a:p>
        </p:txBody>
      </p:sp>
      <p:grpSp>
        <p:nvGrpSpPr>
          <p:cNvPr id="5" name="Group 4"/>
          <p:cNvGrpSpPr/>
          <p:nvPr/>
        </p:nvGrpSpPr>
        <p:grpSpPr>
          <a:xfrm>
            <a:off x="0" y="0"/>
            <a:ext cx="9144000" cy="6858002"/>
            <a:chOff x="0" y="0"/>
            <a:chExt cx="9144000" cy="6858002"/>
          </a:xfrm>
        </p:grpSpPr>
        <p:sp>
          <p:nvSpPr>
            <p:cNvPr id="6" name="Half Frame 5"/>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xmlns="" val="9233000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p:cTn id="3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857250"/>
            <a:ext cx="3901905" cy="4579666"/>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xmlns="" val="0"/>
              </a:ext>
            </a:extLst>
          </a:blip>
          <a:srcRect l="2822" t="1731" r="2888" b="1733"/>
          <a:stretch/>
        </p:blipFill>
        <p:spPr>
          <a:xfrm>
            <a:off x="5092907" y="857250"/>
            <a:ext cx="4036103" cy="5143500"/>
          </a:xfrm>
          <a:prstGeom prst="rect">
            <a:avLst/>
          </a:prstGeom>
        </p:spPr>
      </p:pic>
      <p:sp>
        <p:nvSpPr>
          <p:cNvPr id="5" name="Title 1"/>
          <p:cNvSpPr>
            <a:spLocks noGrp="1"/>
          </p:cNvSpPr>
          <p:nvPr>
            <p:ph type="title"/>
          </p:nvPr>
        </p:nvSpPr>
        <p:spPr>
          <a:xfrm>
            <a:off x="891805" y="6118093"/>
            <a:ext cx="1398767" cy="466997"/>
          </a:xfrm>
        </p:spPr>
        <p:txBody>
          <a:bodyPr>
            <a:noAutofit/>
          </a:bodyPr>
          <a:lstStyle/>
          <a:p>
            <a:r>
              <a:rPr lang="bn-BD" sz="3300" dirty="0">
                <a:latin typeface="NikoshBAN" panose="02000000000000000000" pitchFamily="2" charset="0"/>
                <a:cs typeface="NikoshBAN" panose="02000000000000000000" pitchFamily="2" charset="0"/>
              </a:rPr>
              <a:t>দাঁড়িপাল্লা</a:t>
            </a:r>
            <a:endParaRPr lang="en-US" sz="3300" dirty="0">
              <a:latin typeface="NikoshBAN" panose="02000000000000000000" pitchFamily="2" charset="0"/>
              <a:cs typeface="NikoshBAN" panose="02000000000000000000" pitchFamily="2" charset="0"/>
            </a:endParaRPr>
          </a:p>
        </p:txBody>
      </p:sp>
      <p:sp>
        <p:nvSpPr>
          <p:cNvPr id="6" name="Title 1"/>
          <p:cNvSpPr txBox="1">
            <a:spLocks/>
          </p:cNvSpPr>
          <p:nvPr/>
        </p:nvSpPr>
        <p:spPr>
          <a:xfrm>
            <a:off x="4602918" y="5909828"/>
            <a:ext cx="4761249" cy="739907"/>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bn-BD" sz="4000" dirty="0">
                <a:solidFill>
                  <a:srgbClr val="FF0000"/>
                </a:solidFill>
                <a:latin typeface="NikoshBAN" panose="02000000000000000000" pitchFamily="2" charset="0"/>
                <a:cs typeface="NikoshBAN" panose="02000000000000000000" pitchFamily="2" charset="0"/>
              </a:rPr>
              <a:t>৩ কেজি </a:t>
            </a:r>
            <a:r>
              <a:rPr lang="bn-BD" sz="4000" dirty="0">
                <a:latin typeface="NikoshBAN" panose="02000000000000000000" pitchFamily="2" charset="0"/>
                <a:cs typeface="NikoshBAN" panose="02000000000000000000" pitchFamily="2" charset="0"/>
              </a:rPr>
              <a:t>পেঁয়াজ মাপা হবে</a:t>
            </a:r>
            <a:endParaRPr lang="en-US" sz="4000" dirty="0">
              <a:latin typeface="NikoshBAN" panose="02000000000000000000" pitchFamily="2" charset="0"/>
              <a:cs typeface="NikoshBAN" panose="02000000000000000000" pitchFamily="2" charset="0"/>
            </a:endParaRPr>
          </a:p>
        </p:txBody>
      </p:sp>
      <p:grpSp>
        <p:nvGrpSpPr>
          <p:cNvPr id="7" name="Group 6"/>
          <p:cNvGrpSpPr/>
          <p:nvPr/>
        </p:nvGrpSpPr>
        <p:grpSpPr>
          <a:xfrm>
            <a:off x="0" y="0"/>
            <a:ext cx="9144000" cy="6858002"/>
            <a:chOff x="0" y="0"/>
            <a:chExt cx="9144000" cy="6858002"/>
          </a:xfrm>
        </p:grpSpPr>
        <p:sp>
          <p:nvSpPr>
            <p:cNvPr id="8" name="Half Frame 7"/>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Half Frame 9"/>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Half Frame 10"/>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xmlns="" val="403713515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Nature Illustration 16x9">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167F96A-C2ED-4D5B-8EFB-A18C6982D3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654</Words>
  <Application>Microsoft Office PowerPoint</Application>
  <PresentationFormat>On-screen Show (4:3)</PresentationFormat>
  <Paragraphs>105</Paragraphs>
  <Slides>25</Slides>
  <Notes>17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4" baseType="lpstr">
      <vt:lpstr>Arial</vt:lpstr>
      <vt:lpstr>NikoshBAN</vt:lpstr>
      <vt:lpstr>Calibri</vt:lpstr>
      <vt:lpstr>Calibri Light</vt:lpstr>
      <vt:lpstr>SutonnyMJ</vt:lpstr>
      <vt:lpstr>Segoe Print</vt:lpstr>
      <vt:lpstr>Cambria Math</vt:lpstr>
      <vt:lpstr>Nature Illustration 16x9</vt:lpstr>
      <vt:lpstr>Packager Shell Object</vt:lpstr>
      <vt:lpstr>Slide 1</vt:lpstr>
      <vt:lpstr>li</vt:lpstr>
      <vt:lpstr>পাঠ পরিচিতিঃ</vt:lpstr>
      <vt:lpstr>Slide 4</vt:lpstr>
      <vt:lpstr>Slide 5</vt:lpstr>
      <vt:lpstr>Slide 6</vt:lpstr>
      <vt:lpstr>Slide 7</vt:lpstr>
      <vt:lpstr>Slide 8</vt:lpstr>
      <vt:lpstr>দাঁড়িপাল্লা</vt:lpstr>
      <vt:lpstr>দাঁড়িপাল্লায় আমরা পদার্থের কি মাপতে পারি?</vt:lpstr>
      <vt:lpstr>Slide 11</vt:lpstr>
      <vt:lpstr>Slide 12</vt:lpstr>
      <vt:lpstr>Slide 13</vt:lpstr>
      <vt:lpstr>Slide 14</vt:lpstr>
      <vt:lpstr>Slide 15</vt:lpstr>
      <vt:lpstr>Slide 16</vt:lpstr>
      <vt:lpstr>Slide 17</vt:lpstr>
      <vt:lpstr>Slide 18</vt:lpstr>
      <vt:lpstr>জোড়ায় কাজ</vt:lpstr>
      <vt:lpstr>Slide 20</vt:lpstr>
      <vt:lpstr>একক কাজ</vt:lpstr>
      <vt:lpstr>Slide 22</vt:lpstr>
      <vt:lpstr>বাড়ির কাজ</vt:lpstr>
      <vt:lpstr>Slide 24</vt:lpstr>
      <vt:lpstr>Slide 25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2014-12-01T05:14:01Z</dcterms:created>
  <dcterms:modified xsi:type="dcterms:W3CDTF">2016-12-27T04:37:20Z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TC034313779991</vt:lpwstr>
  </property>
</Properties>
</file>